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50" r:id="rId1"/>
  </p:sldMasterIdLst>
  <p:notesMasterIdLst>
    <p:notesMasterId r:id="rId27"/>
  </p:notesMasterIdLst>
  <p:sldIdLst>
    <p:sldId id="259" r:id="rId2"/>
    <p:sldId id="260" r:id="rId3"/>
    <p:sldId id="261" r:id="rId4"/>
    <p:sldId id="262" r:id="rId5"/>
    <p:sldId id="268" r:id="rId6"/>
    <p:sldId id="264" r:id="rId7"/>
    <p:sldId id="269" r:id="rId8"/>
    <p:sldId id="270" r:id="rId9"/>
    <p:sldId id="271" r:id="rId10"/>
    <p:sldId id="263" r:id="rId11"/>
    <p:sldId id="266" r:id="rId12"/>
    <p:sldId id="273" r:id="rId13"/>
    <p:sldId id="274" r:id="rId14"/>
    <p:sldId id="275" r:id="rId15"/>
    <p:sldId id="265" r:id="rId16"/>
    <p:sldId id="276" r:id="rId17"/>
    <p:sldId id="277" r:id="rId18"/>
    <p:sldId id="278" r:id="rId19"/>
    <p:sldId id="279" r:id="rId20"/>
    <p:sldId id="283" r:id="rId21"/>
    <p:sldId id="284" r:id="rId22"/>
    <p:sldId id="285" r:id="rId23"/>
    <p:sldId id="286" r:id="rId24"/>
    <p:sldId id="280" r:id="rId25"/>
    <p:sldId id="258"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703"/>
    <p:restoredTop sz="94719"/>
  </p:normalViewPr>
  <p:slideViewPr>
    <p:cSldViewPr snapToGrid="0" snapToObjects="1">
      <p:cViewPr varScale="1">
        <p:scale>
          <a:sx n="152" d="100"/>
          <a:sy n="152" d="100"/>
        </p:scale>
        <p:origin x="952"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07C284B-ADD7-0541-8A58-486CCCD33E16}" type="datetimeFigureOut">
              <a:rPr lang="en-US" smtClean="0"/>
              <a:t>9/28/20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726803F-F7F2-3846-93E0-4C6BA4EE4D2C}" type="slidenum">
              <a:rPr lang="en-US" smtClean="0"/>
              <a:t>‹#›</a:t>
            </a:fld>
            <a:endParaRPr lang="en-US"/>
          </a:p>
        </p:txBody>
      </p:sp>
    </p:spTree>
    <p:extLst>
      <p:ext uri="{BB962C8B-B14F-4D97-AF65-F5344CB8AC3E}">
        <p14:creationId xmlns:p14="http://schemas.microsoft.com/office/powerpoint/2010/main" val="29375196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726803F-F7F2-3846-93E0-4C6BA4EE4D2C}" type="slidenum">
              <a:rPr lang="en-US" smtClean="0"/>
              <a:t>1</a:t>
            </a:fld>
            <a:endParaRPr lang="en-US"/>
          </a:p>
        </p:txBody>
      </p:sp>
    </p:spTree>
    <p:extLst>
      <p:ext uri="{BB962C8B-B14F-4D97-AF65-F5344CB8AC3E}">
        <p14:creationId xmlns:p14="http://schemas.microsoft.com/office/powerpoint/2010/main" val="40120198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726803F-F7F2-3846-93E0-4C6BA4EE4D2C}" type="slidenum">
              <a:rPr lang="en-US" smtClean="0"/>
              <a:t>5</a:t>
            </a:fld>
            <a:endParaRPr lang="en-US"/>
          </a:p>
        </p:txBody>
      </p:sp>
    </p:spTree>
    <p:extLst>
      <p:ext uri="{BB962C8B-B14F-4D97-AF65-F5344CB8AC3E}">
        <p14:creationId xmlns:p14="http://schemas.microsoft.com/office/powerpoint/2010/main" val="27690386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726803F-F7F2-3846-93E0-4C6BA4EE4D2C}" type="slidenum">
              <a:rPr lang="en-US" smtClean="0"/>
              <a:t>10</a:t>
            </a:fld>
            <a:endParaRPr lang="en-US"/>
          </a:p>
        </p:txBody>
      </p:sp>
    </p:spTree>
    <p:extLst>
      <p:ext uri="{BB962C8B-B14F-4D97-AF65-F5344CB8AC3E}">
        <p14:creationId xmlns:p14="http://schemas.microsoft.com/office/powerpoint/2010/main" val="4698149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726803F-F7F2-3846-93E0-4C6BA4EE4D2C}" type="slidenum">
              <a:rPr lang="en-US" smtClean="0"/>
              <a:t>13</a:t>
            </a:fld>
            <a:endParaRPr lang="en-US"/>
          </a:p>
        </p:txBody>
      </p:sp>
    </p:spTree>
    <p:extLst>
      <p:ext uri="{BB962C8B-B14F-4D97-AF65-F5344CB8AC3E}">
        <p14:creationId xmlns:p14="http://schemas.microsoft.com/office/powerpoint/2010/main" val="13987131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A57C3F-0FB2-4B2E-BA6A-FEEEFF1AF7E3}"/>
              </a:ext>
            </a:extLst>
          </p:cNvPr>
          <p:cNvSpPr>
            <a:spLocks noGrp="1"/>
          </p:cNvSpPr>
          <p:nvPr>
            <p:ph type="ctrTitle"/>
          </p:nvPr>
        </p:nvSpPr>
        <p:spPr>
          <a:xfrm>
            <a:off x="2057400" y="685801"/>
            <a:ext cx="8115300" cy="3046228"/>
          </a:xfrm>
        </p:spPr>
        <p:txBody>
          <a:bodyPr anchor="b">
            <a:normAutofit/>
          </a:bodyPr>
          <a:lstStyle>
            <a:lvl1pPr algn="ctr">
              <a:defRPr sz="3600" cap="all" spc="300" baseline="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08583AE9-1CC1-4572-A6E5-E97F80E47661}"/>
              </a:ext>
            </a:extLst>
          </p:cNvPr>
          <p:cNvSpPr>
            <a:spLocks noGrp="1"/>
          </p:cNvSpPr>
          <p:nvPr>
            <p:ph type="subTitle" idx="1"/>
          </p:nvPr>
        </p:nvSpPr>
        <p:spPr>
          <a:xfrm>
            <a:off x="2057400" y="4114800"/>
            <a:ext cx="8115300" cy="2057400"/>
          </a:xfrm>
        </p:spPr>
        <p:txBody>
          <a:bodyPr/>
          <a:lstStyle>
            <a:lvl1pPr marL="0" indent="0" algn="ctr">
              <a:buNone/>
              <a:defRPr sz="2400" i="1"/>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9C04DE7C-68AB-403D-B9D8-7398C292C6DA}"/>
              </a:ext>
            </a:extLst>
          </p:cNvPr>
          <p:cNvSpPr>
            <a:spLocks noGrp="1"/>
          </p:cNvSpPr>
          <p:nvPr>
            <p:ph type="dt" sz="half" idx="10"/>
          </p:nvPr>
        </p:nvSpPr>
        <p:spPr/>
        <p:txBody>
          <a:bodyPr/>
          <a:lstStyle/>
          <a:p>
            <a:fld id="{23FEA57E-7C1A-457B-A4CD-5DCEB057B502}" type="datetime1">
              <a:rPr lang="en-US" smtClean="0"/>
              <a:t>9/28/20</a:t>
            </a:fld>
            <a:endParaRPr lang="en-US" dirty="0"/>
          </a:p>
        </p:txBody>
      </p:sp>
      <p:sp>
        <p:nvSpPr>
          <p:cNvPr id="5" name="Footer Placeholder 4">
            <a:extLst>
              <a:ext uri="{FF2B5EF4-FFF2-40B4-BE49-F238E27FC236}">
                <a16:creationId xmlns:a16="http://schemas.microsoft.com/office/drawing/2014/main" id="{51003E50-6613-4D86-AA22-43B14E7279E9}"/>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03069AB5-A56D-471F-9236-EFA981E2EA03}"/>
              </a:ext>
            </a:extLst>
          </p:cNvPr>
          <p:cNvSpPr>
            <a:spLocks noGrp="1"/>
          </p:cNvSpPr>
          <p:nvPr>
            <p:ph type="sldNum" sz="quarter" idx="12"/>
          </p:nvPr>
        </p:nvSpPr>
        <p:spPr/>
        <p:txBody>
          <a:bodyPr/>
          <a:lstStyle/>
          <a:p>
            <a:fld id="{F8E28480-1C08-4458-AD97-0283E6FFD09D}" type="slidenum">
              <a:rPr lang="en-US" smtClean="0"/>
              <a:t>‹#›</a:t>
            </a:fld>
            <a:endParaRPr lang="en-US" dirty="0"/>
          </a:p>
        </p:txBody>
      </p:sp>
    </p:spTree>
    <p:extLst>
      <p:ext uri="{BB962C8B-B14F-4D97-AF65-F5344CB8AC3E}">
        <p14:creationId xmlns:p14="http://schemas.microsoft.com/office/powerpoint/2010/main" val="5927422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02744C-12E6-455B-B646-2EA92DE0E9A2}"/>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B7D71C4D-C062-4EEE-9A9A-31ADCC5C876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1944DC97-C26E-407A-9E29-68C52D547BDA}"/>
              </a:ext>
            </a:extLst>
          </p:cNvPr>
          <p:cNvSpPr>
            <a:spLocks noGrp="1"/>
          </p:cNvSpPr>
          <p:nvPr>
            <p:ph type="dt" sz="half" idx="10"/>
          </p:nvPr>
        </p:nvSpPr>
        <p:spPr/>
        <p:txBody>
          <a:bodyPr/>
          <a:lstStyle/>
          <a:p>
            <a:fld id="{11789749-A4CD-447F-8298-2B7988C91CEA}" type="datetime1">
              <a:rPr lang="en-US" smtClean="0"/>
              <a:t>9/28/20</a:t>
            </a:fld>
            <a:endParaRPr lang="en-US"/>
          </a:p>
        </p:txBody>
      </p:sp>
      <p:sp>
        <p:nvSpPr>
          <p:cNvPr id="5" name="Footer Placeholder 4">
            <a:extLst>
              <a:ext uri="{FF2B5EF4-FFF2-40B4-BE49-F238E27FC236}">
                <a16:creationId xmlns:a16="http://schemas.microsoft.com/office/drawing/2014/main" id="{E72E9353-B771-47FF-975E-72337414E0ED}"/>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1EA5A858-B8B2-4364-A7D0-B2E8FAE0ADD4}"/>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32664844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2A6BABE-D80C-4F54-A03C-E1F9EBCA832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9285191-EF5B-48BE-AB5D-B7BA4C3D093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FA387A-1231-4FE3-8574-D4331A3432D2}"/>
              </a:ext>
            </a:extLst>
          </p:cNvPr>
          <p:cNvSpPr>
            <a:spLocks noGrp="1"/>
          </p:cNvSpPr>
          <p:nvPr>
            <p:ph type="dt" sz="half" idx="10"/>
          </p:nvPr>
        </p:nvSpPr>
        <p:spPr/>
        <p:txBody>
          <a:bodyPr/>
          <a:lstStyle/>
          <a:p>
            <a:fld id="{BA0444D3-C0BA-4587-A56C-581AB9F841BE}" type="datetime1">
              <a:rPr lang="en-US" smtClean="0"/>
              <a:t>9/28/20</a:t>
            </a:fld>
            <a:endParaRPr lang="en-US"/>
          </a:p>
        </p:txBody>
      </p:sp>
      <p:sp>
        <p:nvSpPr>
          <p:cNvPr id="5" name="Footer Placeholder 4">
            <a:extLst>
              <a:ext uri="{FF2B5EF4-FFF2-40B4-BE49-F238E27FC236}">
                <a16:creationId xmlns:a16="http://schemas.microsoft.com/office/drawing/2014/main" id="{02F21559-4901-4AD3-ABE7-DF0235457312}"/>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D8F6C18E-B751-4E7B-9CD8-1BF44DAB80F4}"/>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7916610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49B412-EBAB-4569-B3D9-6B346BF837B2}"/>
              </a:ext>
            </a:extLst>
          </p:cNvPr>
          <p:cNvSpPr>
            <a:spLocks noGrp="1"/>
          </p:cNvSpPr>
          <p:nvPr>
            <p:ph type="title"/>
          </p:nvPr>
        </p:nvSpPr>
        <p:spPr>
          <a:xfrm>
            <a:off x="1371600" y="685800"/>
            <a:ext cx="9486900" cy="1371600"/>
          </a:xfrm>
        </p:spPr>
        <p:txBody>
          <a:bodyPr>
            <a:normAutofit/>
          </a:bodyPr>
          <a:lstStyle>
            <a:lvl1pPr algn="l">
              <a:defRPr sz="3200" cap="all" spc="300" baseline="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5E7C8AE-B0F4-404F-BCAD-A14C18E50D9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B8AA9CAD-DAFB-4DE3-9C41-7FD03EA8D8DD}"/>
              </a:ext>
            </a:extLst>
          </p:cNvPr>
          <p:cNvSpPr>
            <a:spLocks noGrp="1"/>
          </p:cNvSpPr>
          <p:nvPr>
            <p:ph type="dt" sz="half" idx="10"/>
          </p:nvPr>
        </p:nvSpPr>
        <p:spPr/>
        <p:txBody>
          <a:bodyPr/>
          <a:lstStyle/>
          <a:p>
            <a:fld id="{201AF2CE-4F37-411C-A3EE-BBBE223265BF}" type="datetime1">
              <a:rPr lang="en-US" smtClean="0"/>
              <a:t>9/28/20</a:t>
            </a:fld>
            <a:endParaRPr lang="en-US"/>
          </a:p>
        </p:txBody>
      </p:sp>
      <p:sp>
        <p:nvSpPr>
          <p:cNvPr id="5" name="Footer Placeholder 4">
            <a:extLst>
              <a:ext uri="{FF2B5EF4-FFF2-40B4-BE49-F238E27FC236}">
                <a16:creationId xmlns:a16="http://schemas.microsoft.com/office/drawing/2014/main" id="{8FCE3137-8136-46C5-AC2F-49E5F55E4C73}"/>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AF1AB6EF-A0B1-4706-AE44-253A6B182D48}"/>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19402792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02F68-BF19-468D-B422-54B6D189FA58}"/>
              </a:ext>
            </a:extLst>
          </p:cNvPr>
          <p:cNvSpPr>
            <a:spLocks noGrp="1"/>
          </p:cNvSpPr>
          <p:nvPr>
            <p:ph type="title"/>
          </p:nvPr>
        </p:nvSpPr>
        <p:spPr>
          <a:xfrm>
            <a:off x="831850" y="1709738"/>
            <a:ext cx="10515600" cy="2774071"/>
          </a:xfrm>
        </p:spPr>
        <p:txBody>
          <a:bodyPr anchor="b">
            <a:normAutofit/>
          </a:bodyPr>
          <a:lstStyle>
            <a:lvl1pPr algn="ct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BCBF7D7-84D4-4A39-B44E-9B029EEB1FE8}"/>
              </a:ext>
            </a:extLst>
          </p:cNvPr>
          <p:cNvSpPr>
            <a:spLocks noGrp="1"/>
          </p:cNvSpPr>
          <p:nvPr>
            <p:ph type="body" idx="1"/>
          </p:nvPr>
        </p:nvSpPr>
        <p:spPr>
          <a:xfrm>
            <a:off x="831850" y="4641624"/>
            <a:ext cx="10515600" cy="1448026"/>
          </a:xfrm>
        </p:spPr>
        <p:txBody>
          <a:bodyPr/>
          <a:lstStyle>
            <a:lvl1pPr marL="0" indent="0" algn="ctr">
              <a:buNone/>
              <a:defRPr sz="2400" i="1">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9E29709-D243-41E8-89FA-62FA7AEB52E1}"/>
              </a:ext>
            </a:extLst>
          </p:cNvPr>
          <p:cNvSpPr>
            <a:spLocks noGrp="1"/>
          </p:cNvSpPr>
          <p:nvPr>
            <p:ph type="dt" sz="half" idx="10"/>
          </p:nvPr>
        </p:nvSpPr>
        <p:spPr/>
        <p:txBody>
          <a:bodyPr/>
          <a:lstStyle/>
          <a:p>
            <a:fld id="{C96083D4-708C-4BB5-B4FD-30CE9FA12FD5}" type="datetime1">
              <a:rPr lang="en-US" smtClean="0"/>
              <a:t>9/28/20</a:t>
            </a:fld>
            <a:endParaRPr lang="en-US"/>
          </a:p>
        </p:txBody>
      </p:sp>
      <p:sp>
        <p:nvSpPr>
          <p:cNvPr id="5" name="Footer Placeholder 4">
            <a:extLst>
              <a:ext uri="{FF2B5EF4-FFF2-40B4-BE49-F238E27FC236}">
                <a16:creationId xmlns:a16="http://schemas.microsoft.com/office/drawing/2014/main" id="{5AAB99C0-DC2A-4133-A10D-D43A1E05BB1A}"/>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98122EFD-A17E-47F5-8AC9-EFD6D813DBE7}"/>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38336153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1C668D-BFBE-4765-A294-8303931B57C9}"/>
              </a:ext>
            </a:extLst>
          </p:cNvPr>
          <p:cNvSpPr>
            <a:spLocks noGrp="1"/>
          </p:cNvSpPr>
          <p:nvPr>
            <p:ph type="title"/>
          </p:nvPr>
        </p:nvSpPr>
        <p:spPr>
          <a:xfrm>
            <a:off x="1346071" y="566278"/>
            <a:ext cx="9512429" cy="965458"/>
          </a:xfrm>
        </p:spPr>
        <p:txBody>
          <a:bodyPr/>
          <a:lstStyle>
            <a:lvl1pPr algn="ctr">
              <a:defRPr cap="all" spc="300" baseline="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1B3C212-F55F-4D0D-BFA7-F00A33CAA196}"/>
              </a:ext>
            </a:extLst>
          </p:cNvPr>
          <p:cNvSpPr>
            <a:spLocks noGrp="1"/>
          </p:cNvSpPr>
          <p:nvPr>
            <p:ph sz="half" idx="1"/>
          </p:nvPr>
        </p:nvSpPr>
        <p:spPr>
          <a:xfrm>
            <a:off x="909758" y="2057400"/>
            <a:ext cx="5031521" cy="4119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7154BDD7-2575-4E82-887D-DCAF9EB15924}"/>
              </a:ext>
            </a:extLst>
          </p:cNvPr>
          <p:cNvSpPr>
            <a:spLocks noGrp="1"/>
          </p:cNvSpPr>
          <p:nvPr>
            <p:ph sz="half" idx="2"/>
          </p:nvPr>
        </p:nvSpPr>
        <p:spPr>
          <a:xfrm>
            <a:off x="6265408" y="2057401"/>
            <a:ext cx="5016834" cy="41195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89CAECC8-3C3A-4A5D-AB7A-1F99E5023D3F}"/>
              </a:ext>
            </a:extLst>
          </p:cNvPr>
          <p:cNvSpPr>
            <a:spLocks noGrp="1"/>
          </p:cNvSpPr>
          <p:nvPr>
            <p:ph type="dt" sz="half" idx="10"/>
          </p:nvPr>
        </p:nvSpPr>
        <p:spPr/>
        <p:txBody>
          <a:bodyPr/>
          <a:lstStyle/>
          <a:p>
            <a:fld id="{D0D239B2-65BC-4C2A-A62B-3EABFE9590E4}" type="datetime1">
              <a:rPr lang="en-US" smtClean="0"/>
              <a:t>9/28/20</a:t>
            </a:fld>
            <a:endParaRPr lang="en-US"/>
          </a:p>
        </p:txBody>
      </p:sp>
      <p:sp>
        <p:nvSpPr>
          <p:cNvPr id="6" name="Footer Placeholder 5">
            <a:extLst>
              <a:ext uri="{FF2B5EF4-FFF2-40B4-BE49-F238E27FC236}">
                <a16:creationId xmlns:a16="http://schemas.microsoft.com/office/drawing/2014/main" id="{4447609B-ACA4-4323-9340-C7DB166D7A50}"/>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77409EA3-C5C7-4AC6-956A-DB9A3B4F3142}"/>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25111643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0CDE0-7431-4F05-AA47-F10EB46C9608}"/>
              </a:ext>
            </a:extLst>
          </p:cNvPr>
          <p:cNvSpPr>
            <a:spLocks noGrp="1"/>
          </p:cNvSpPr>
          <p:nvPr>
            <p:ph type="title"/>
          </p:nvPr>
        </p:nvSpPr>
        <p:spPr>
          <a:xfrm>
            <a:off x="839788" y="365126"/>
            <a:ext cx="10276552" cy="1149350"/>
          </a:xfrm>
        </p:spPr>
        <p:txBody>
          <a:bodyPr>
            <a:normAutofit/>
          </a:bodyPr>
          <a:lstStyle>
            <a:lvl1pPr algn="ctr">
              <a:defRPr sz="3200" cap="all" spc="300" baseline="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06D9FFA7-D3EA-4CB8-A471-94235AD62592}"/>
              </a:ext>
            </a:extLst>
          </p:cNvPr>
          <p:cNvSpPr>
            <a:spLocks noGrp="1"/>
          </p:cNvSpPr>
          <p:nvPr>
            <p:ph type="body" idx="1"/>
          </p:nvPr>
        </p:nvSpPr>
        <p:spPr>
          <a:xfrm>
            <a:off x="839788" y="1681163"/>
            <a:ext cx="5157787" cy="823912"/>
          </a:xfrm>
        </p:spPr>
        <p:txBody>
          <a:bodyPr anchor="b"/>
          <a:lstStyle>
            <a:lvl1pPr marL="0" indent="0">
              <a:buNone/>
              <a:defRPr sz="2400" b="1" i="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05360D2-88E8-43C8-92D1-67AB23BBE26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5C768F6-20A1-47A1-90FE-903135EEFD5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D555EC1-268F-4324-A003-3608AA0D847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C55C8E4-FCB8-4E06-9C43-0ACD949A73D4}"/>
              </a:ext>
            </a:extLst>
          </p:cNvPr>
          <p:cNvSpPr>
            <a:spLocks noGrp="1"/>
          </p:cNvSpPr>
          <p:nvPr>
            <p:ph type="dt" sz="half" idx="10"/>
          </p:nvPr>
        </p:nvSpPr>
        <p:spPr/>
        <p:txBody>
          <a:bodyPr/>
          <a:lstStyle/>
          <a:p>
            <a:fld id="{85E05F5A-E4A3-476F-A89E-C2B73F2431E4}" type="datetime1">
              <a:rPr lang="en-US" smtClean="0"/>
              <a:t>9/28/20</a:t>
            </a:fld>
            <a:endParaRPr lang="en-US"/>
          </a:p>
        </p:txBody>
      </p:sp>
      <p:sp>
        <p:nvSpPr>
          <p:cNvPr id="8" name="Footer Placeholder 7">
            <a:extLst>
              <a:ext uri="{FF2B5EF4-FFF2-40B4-BE49-F238E27FC236}">
                <a16:creationId xmlns:a16="http://schemas.microsoft.com/office/drawing/2014/main" id="{8B01C005-C973-4D82-942A-334F1D431A04}"/>
              </a:ext>
            </a:extLst>
          </p:cNvPr>
          <p:cNvSpPr>
            <a:spLocks noGrp="1"/>
          </p:cNvSpPr>
          <p:nvPr>
            <p:ph type="ftr" sz="quarter" idx="11"/>
          </p:nvPr>
        </p:nvSpPr>
        <p:spPr/>
        <p:txBody>
          <a:bodyPr/>
          <a:lstStyle/>
          <a:p>
            <a:r>
              <a:rPr lang="en-US"/>
              <a:t>Sample Footer Text</a:t>
            </a:r>
          </a:p>
        </p:txBody>
      </p:sp>
      <p:sp>
        <p:nvSpPr>
          <p:cNvPr id="9" name="Slide Number Placeholder 8">
            <a:extLst>
              <a:ext uri="{FF2B5EF4-FFF2-40B4-BE49-F238E27FC236}">
                <a16:creationId xmlns:a16="http://schemas.microsoft.com/office/drawing/2014/main" id="{AAFB6186-6570-4DE8-8603-70B0A51DFE9C}"/>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42085000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A5ADD3-88C8-4B01-8CC6-808C0E416054}"/>
              </a:ext>
            </a:extLst>
          </p:cNvPr>
          <p:cNvSpPr>
            <a:spLocks noGrp="1"/>
          </p:cNvSpPr>
          <p:nvPr>
            <p:ph type="title"/>
          </p:nvPr>
        </p:nvSpPr>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02634E6A-1390-4101-B78E-7592313407D7}"/>
              </a:ext>
            </a:extLst>
          </p:cNvPr>
          <p:cNvSpPr>
            <a:spLocks noGrp="1"/>
          </p:cNvSpPr>
          <p:nvPr>
            <p:ph type="dt" sz="half" idx="10"/>
          </p:nvPr>
        </p:nvSpPr>
        <p:spPr/>
        <p:txBody>
          <a:bodyPr/>
          <a:lstStyle/>
          <a:p>
            <a:fld id="{E3761515-4A26-4F31-9F61-5A10B1FABBFC}" type="datetime1">
              <a:rPr lang="en-US" smtClean="0"/>
              <a:t>9/28/20</a:t>
            </a:fld>
            <a:endParaRPr lang="en-US"/>
          </a:p>
        </p:txBody>
      </p:sp>
      <p:sp>
        <p:nvSpPr>
          <p:cNvPr id="4" name="Footer Placeholder 3">
            <a:extLst>
              <a:ext uri="{FF2B5EF4-FFF2-40B4-BE49-F238E27FC236}">
                <a16:creationId xmlns:a16="http://schemas.microsoft.com/office/drawing/2014/main" id="{88BC7B90-4C99-4653-872A-3572A02DAE99}"/>
              </a:ext>
            </a:extLst>
          </p:cNvPr>
          <p:cNvSpPr>
            <a:spLocks noGrp="1"/>
          </p:cNvSpPr>
          <p:nvPr>
            <p:ph type="ftr" sz="quarter" idx="11"/>
          </p:nvPr>
        </p:nvSpPr>
        <p:spPr/>
        <p:txBody>
          <a:bodyPr/>
          <a:lstStyle/>
          <a:p>
            <a:r>
              <a:rPr lang="en-US"/>
              <a:t>Sample Footer Text</a:t>
            </a:r>
          </a:p>
        </p:txBody>
      </p:sp>
      <p:sp>
        <p:nvSpPr>
          <p:cNvPr id="5" name="Slide Number Placeholder 4">
            <a:extLst>
              <a:ext uri="{FF2B5EF4-FFF2-40B4-BE49-F238E27FC236}">
                <a16:creationId xmlns:a16="http://schemas.microsoft.com/office/drawing/2014/main" id="{13B03516-4D31-49D2-9488-33C734A7A4F6}"/>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16496691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10D8488-CF25-431B-A87A-AAF141BD0BBB}"/>
              </a:ext>
            </a:extLst>
          </p:cNvPr>
          <p:cNvSpPr>
            <a:spLocks noGrp="1"/>
          </p:cNvSpPr>
          <p:nvPr>
            <p:ph type="dt" sz="half" idx="10"/>
          </p:nvPr>
        </p:nvSpPr>
        <p:spPr/>
        <p:txBody>
          <a:bodyPr/>
          <a:lstStyle/>
          <a:p>
            <a:fld id="{4A75DC65-7D1F-4BAB-9695-F7E734143E14}" type="datetime1">
              <a:rPr lang="en-US" smtClean="0"/>
              <a:t>9/28/20</a:t>
            </a:fld>
            <a:endParaRPr lang="en-US"/>
          </a:p>
        </p:txBody>
      </p:sp>
      <p:sp>
        <p:nvSpPr>
          <p:cNvPr id="3" name="Footer Placeholder 2">
            <a:extLst>
              <a:ext uri="{FF2B5EF4-FFF2-40B4-BE49-F238E27FC236}">
                <a16:creationId xmlns:a16="http://schemas.microsoft.com/office/drawing/2014/main" id="{8A2F58E5-C92D-4C64-B867-0576B1EADD06}"/>
              </a:ext>
            </a:extLst>
          </p:cNvPr>
          <p:cNvSpPr>
            <a:spLocks noGrp="1"/>
          </p:cNvSpPr>
          <p:nvPr>
            <p:ph type="ftr" sz="quarter" idx="11"/>
          </p:nvPr>
        </p:nvSpPr>
        <p:spPr/>
        <p:txBody>
          <a:bodyPr/>
          <a:lstStyle/>
          <a:p>
            <a:r>
              <a:rPr lang="en-US"/>
              <a:t>Sample Footer Text</a:t>
            </a:r>
          </a:p>
        </p:txBody>
      </p:sp>
      <p:sp>
        <p:nvSpPr>
          <p:cNvPr id="4" name="Slide Number Placeholder 3">
            <a:extLst>
              <a:ext uri="{FF2B5EF4-FFF2-40B4-BE49-F238E27FC236}">
                <a16:creationId xmlns:a16="http://schemas.microsoft.com/office/drawing/2014/main" id="{89216797-ABEC-4FE0-AFDE-36107B96710D}"/>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35527116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68F2B0-990D-418E-9D10-2464E986692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6881131-AFFD-4339-9F30-D408B5105CB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A7C47F4-7968-4698-8BD3-A583099FAA1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E12BC6F-3996-4B2B-B8F2-DD3A82CCF76B}"/>
              </a:ext>
            </a:extLst>
          </p:cNvPr>
          <p:cNvSpPr>
            <a:spLocks noGrp="1"/>
          </p:cNvSpPr>
          <p:nvPr>
            <p:ph type="dt" sz="half" idx="10"/>
          </p:nvPr>
        </p:nvSpPr>
        <p:spPr/>
        <p:txBody>
          <a:bodyPr/>
          <a:lstStyle/>
          <a:p>
            <a:fld id="{7E624077-BD55-4036-8E92-6558FDF3B653}" type="datetime1">
              <a:rPr lang="en-US" smtClean="0"/>
              <a:t>9/28/20</a:t>
            </a:fld>
            <a:endParaRPr lang="en-US"/>
          </a:p>
        </p:txBody>
      </p:sp>
      <p:sp>
        <p:nvSpPr>
          <p:cNvPr id="6" name="Footer Placeholder 5">
            <a:extLst>
              <a:ext uri="{FF2B5EF4-FFF2-40B4-BE49-F238E27FC236}">
                <a16:creationId xmlns:a16="http://schemas.microsoft.com/office/drawing/2014/main" id="{EA832E66-581A-4CF2-A40A-4E24FAAC4AE4}"/>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E83B1C89-C625-4618-81A2-FB34E4DA0712}"/>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16931072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1486F-443A-4F2D-AB1F-8B1F4C4DE72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3A21213-E7FB-406A-B8CD-735AAC7AD0D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F4F41A03-500E-49F7-8D99-A1EAFE4D340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391523D-69E9-4EAE-A610-B3A237B75842}"/>
              </a:ext>
            </a:extLst>
          </p:cNvPr>
          <p:cNvSpPr>
            <a:spLocks noGrp="1"/>
          </p:cNvSpPr>
          <p:nvPr>
            <p:ph type="dt" sz="half" idx="10"/>
          </p:nvPr>
        </p:nvSpPr>
        <p:spPr/>
        <p:txBody>
          <a:bodyPr/>
          <a:lstStyle/>
          <a:p>
            <a:fld id="{804225F2-7107-4609-BCC2-77C63064A5E8}" type="datetime1">
              <a:rPr lang="en-US" smtClean="0"/>
              <a:t>9/28/20</a:t>
            </a:fld>
            <a:endParaRPr lang="en-US"/>
          </a:p>
        </p:txBody>
      </p:sp>
      <p:sp>
        <p:nvSpPr>
          <p:cNvPr id="6" name="Footer Placeholder 5">
            <a:extLst>
              <a:ext uri="{FF2B5EF4-FFF2-40B4-BE49-F238E27FC236}">
                <a16:creationId xmlns:a16="http://schemas.microsoft.com/office/drawing/2014/main" id="{4EDB852F-4134-4AB5-BA87-483B1E1ADD21}"/>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5E34C5CB-918E-4A09-8222-D36E37B63C02}"/>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8183820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3AA0686-7BAC-45C0-BA30-0D0CBCE5CE63}"/>
              </a:ext>
            </a:extLst>
          </p:cNvPr>
          <p:cNvSpPr>
            <a:spLocks noGrp="1"/>
          </p:cNvSpPr>
          <p:nvPr>
            <p:ph type="title"/>
          </p:nvPr>
        </p:nvSpPr>
        <p:spPr>
          <a:xfrm>
            <a:off x="1371600" y="685800"/>
            <a:ext cx="9486900" cy="1371600"/>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34202DE-82CD-407D-8C68-174B0CBB57F7}"/>
              </a:ext>
            </a:extLst>
          </p:cNvPr>
          <p:cNvSpPr>
            <a:spLocks noGrp="1"/>
          </p:cNvSpPr>
          <p:nvPr>
            <p:ph type="body" idx="1"/>
          </p:nvPr>
        </p:nvSpPr>
        <p:spPr>
          <a:xfrm>
            <a:off x="1371599" y="2254103"/>
            <a:ext cx="9486901" cy="391809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2554AC9D-6E1B-46D3-959F-A068A1EDBDBA}"/>
              </a:ext>
            </a:extLst>
          </p:cNvPr>
          <p:cNvSpPr>
            <a:spLocks noGrp="1"/>
          </p:cNvSpPr>
          <p:nvPr>
            <p:ph type="dt" sz="half" idx="2"/>
          </p:nvPr>
        </p:nvSpPr>
        <p:spPr>
          <a:xfrm rot="5400000">
            <a:off x="9800022" y="3223751"/>
            <a:ext cx="4114801" cy="410501"/>
          </a:xfrm>
          <a:prstGeom prst="rect">
            <a:avLst/>
          </a:prstGeom>
        </p:spPr>
        <p:txBody>
          <a:bodyPr vert="horz" lIns="91440" tIns="45720" rIns="91440" bIns="45720" rtlCol="0" anchor="ctr"/>
          <a:lstStyle>
            <a:lvl1pPr algn="ctr">
              <a:defRPr sz="900" cap="all" spc="300" baseline="0">
                <a:solidFill>
                  <a:schemeClr val="tx2">
                    <a:lumMod val="75000"/>
                    <a:lumOff val="25000"/>
                  </a:schemeClr>
                </a:solidFill>
                <a:latin typeface="+mn-lt"/>
              </a:defRPr>
            </a:lvl1pPr>
          </a:lstStyle>
          <a:p>
            <a:fld id="{D3FE42E8-8B57-452D-A122-4DCE9AC771EF}" type="datetime1">
              <a:rPr lang="en-US" smtClean="0"/>
              <a:t>9/28/20</a:t>
            </a:fld>
            <a:endParaRPr lang="en-US"/>
          </a:p>
        </p:txBody>
      </p:sp>
      <p:sp>
        <p:nvSpPr>
          <p:cNvPr id="5" name="Footer Placeholder 4">
            <a:extLst>
              <a:ext uri="{FF2B5EF4-FFF2-40B4-BE49-F238E27FC236}">
                <a16:creationId xmlns:a16="http://schemas.microsoft.com/office/drawing/2014/main" id="{A5FC0015-9EFB-40F8-BC00-AC2483D60905}"/>
              </a:ext>
            </a:extLst>
          </p:cNvPr>
          <p:cNvSpPr>
            <a:spLocks noGrp="1"/>
          </p:cNvSpPr>
          <p:nvPr>
            <p:ph type="ftr" sz="quarter" idx="3"/>
          </p:nvPr>
        </p:nvSpPr>
        <p:spPr>
          <a:xfrm rot="5400000">
            <a:off x="-1708136" y="3223750"/>
            <a:ext cx="4114800" cy="410501"/>
          </a:xfrm>
          <a:prstGeom prst="rect">
            <a:avLst/>
          </a:prstGeom>
        </p:spPr>
        <p:txBody>
          <a:bodyPr vert="horz" lIns="91440" tIns="45720" rIns="91440" bIns="45720" rtlCol="0" anchor="ctr"/>
          <a:lstStyle>
            <a:lvl1pPr algn="ctr">
              <a:defRPr sz="900" cap="all" spc="300" baseline="0">
                <a:solidFill>
                  <a:schemeClr val="tx2">
                    <a:lumMod val="75000"/>
                    <a:lumOff val="25000"/>
                  </a:schemeClr>
                </a:solidFill>
                <a:latin typeface="+mn-lt"/>
              </a:defRPr>
            </a:lvl1pPr>
          </a:lstStyle>
          <a:p>
            <a:r>
              <a:rPr lang="en-US" dirty="0"/>
              <a:t>Sample Footer Text</a:t>
            </a:r>
          </a:p>
        </p:txBody>
      </p:sp>
      <p:sp>
        <p:nvSpPr>
          <p:cNvPr id="6" name="Slide Number Placeholder 5">
            <a:extLst>
              <a:ext uri="{FF2B5EF4-FFF2-40B4-BE49-F238E27FC236}">
                <a16:creationId xmlns:a16="http://schemas.microsoft.com/office/drawing/2014/main" id="{E572C732-0E3E-49E0-A72E-D4C08CB4455A}"/>
              </a:ext>
            </a:extLst>
          </p:cNvPr>
          <p:cNvSpPr>
            <a:spLocks noGrp="1"/>
          </p:cNvSpPr>
          <p:nvPr>
            <p:ph type="sldNum" sz="quarter" idx="4"/>
          </p:nvPr>
        </p:nvSpPr>
        <p:spPr>
          <a:xfrm>
            <a:off x="11116340" y="6356350"/>
            <a:ext cx="871868" cy="365125"/>
          </a:xfrm>
          <a:prstGeom prst="rect">
            <a:avLst/>
          </a:prstGeom>
        </p:spPr>
        <p:txBody>
          <a:bodyPr vert="horz" lIns="91440" tIns="45720" rIns="91440" bIns="45720" rtlCol="0" anchor="ctr"/>
          <a:lstStyle>
            <a:lvl1pPr algn="r">
              <a:defRPr sz="900" spc="300">
                <a:solidFill>
                  <a:schemeClr val="tx2">
                    <a:lumMod val="75000"/>
                    <a:lumOff val="25000"/>
                  </a:schemeClr>
                </a:solidFill>
                <a:latin typeface="+mn-lt"/>
              </a:defRPr>
            </a:lvl1pPr>
          </a:lstStyle>
          <a:p>
            <a:fld id="{F8E28480-1C08-4458-AD97-0283E6FFD09D}" type="slidenum">
              <a:rPr lang="en-US" smtClean="0"/>
              <a:pPr/>
              <a:t>‹#›</a:t>
            </a:fld>
            <a:endParaRPr lang="en-US"/>
          </a:p>
        </p:txBody>
      </p:sp>
    </p:spTree>
    <p:extLst>
      <p:ext uri="{BB962C8B-B14F-4D97-AF65-F5344CB8AC3E}">
        <p14:creationId xmlns:p14="http://schemas.microsoft.com/office/powerpoint/2010/main" val="4027863649"/>
      </p:ext>
    </p:extLst>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9" r:id="rId6"/>
    <p:sldLayoutId id="2147483744" r:id="rId7"/>
    <p:sldLayoutId id="2147483745" r:id="rId8"/>
    <p:sldLayoutId id="2147483746" r:id="rId9"/>
    <p:sldLayoutId id="2147483748" r:id="rId10"/>
    <p:sldLayoutId id="2147483747" r:id="rId11"/>
  </p:sldLayoutIdLst>
  <p:hf sldNum="0" hdr="0" ftr="0" dt="0"/>
  <p:txStyles>
    <p:titleStyle>
      <a:lvl1pPr algn="l" defTabSz="914400" rtl="0" eaLnBrk="1" latinLnBrk="0" hangingPunct="1">
        <a:lnSpc>
          <a:spcPct val="90000"/>
        </a:lnSpc>
        <a:spcBef>
          <a:spcPct val="0"/>
        </a:spcBef>
        <a:buNone/>
        <a:defRPr sz="3600" kern="1200">
          <a:solidFill>
            <a:schemeClr val="tx2"/>
          </a:solidFill>
          <a:latin typeface="+mj-lt"/>
          <a:ea typeface="+mj-ea"/>
          <a:cs typeface="+mj-cs"/>
        </a:defRPr>
      </a:lvl1pPr>
    </p:titleStyle>
    <p:bodyStyle>
      <a:lvl1pPr marL="228600" indent="-228600" algn="l" defTabSz="914400" rtl="0" eaLnBrk="1" latinLnBrk="0" hangingPunct="1">
        <a:lnSpc>
          <a:spcPct val="100000"/>
        </a:lnSpc>
        <a:spcBef>
          <a:spcPts val="1000"/>
        </a:spcBef>
        <a:buSzPct val="70000"/>
        <a:buFont typeface="Arial" panose="020B0604020202020204" pitchFamily="34" charset="0"/>
        <a:buChar char="•"/>
        <a:defRPr sz="2400" kern="1200">
          <a:solidFill>
            <a:schemeClr val="tx2"/>
          </a:solidFill>
          <a:latin typeface="+mj-lt"/>
          <a:ea typeface="+mn-ea"/>
          <a:cs typeface="+mn-cs"/>
        </a:defRPr>
      </a:lvl1pPr>
      <a:lvl2pPr marL="685800" indent="-228600" algn="l" defTabSz="914400" rtl="0" eaLnBrk="1" latinLnBrk="0" hangingPunct="1">
        <a:lnSpc>
          <a:spcPct val="100000"/>
        </a:lnSpc>
        <a:spcBef>
          <a:spcPts val="500"/>
        </a:spcBef>
        <a:buSzPct val="70000"/>
        <a:buFont typeface="Arial" panose="020B0604020202020204" pitchFamily="34" charset="0"/>
        <a:buChar char="•"/>
        <a:defRPr sz="2000" kern="1200">
          <a:solidFill>
            <a:schemeClr val="tx2"/>
          </a:solidFill>
          <a:latin typeface="+mj-lt"/>
          <a:ea typeface="+mn-ea"/>
          <a:cs typeface="+mn-cs"/>
        </a:defRPr>
      </a:lvl2pPr>
      <a:lvl3pPr marL="1143000" indent="-228600" algn="l" defTabSz="914400" rtl="0" eaLnBrk="1" latinLnBrk="0" hangingPunct="1">
        <a:lnSpc>
          <a:spcPct val="100000"/>
        </a:lnSpc>
        <a:spcBef>
          <a:spcPts val="500"/>
        </a:spcBef>
        <a:buSzPct val="70000"/>
        <a:buFont typeface="Arial" panose="020B0604020202020204" pitchFamily="34" charset="0"/>
        <a:buChar char="•"/>
        <a:defRPr sz="1800" kern="1200">
          <a:solidFill>
            <a:schemeClr val="tx2"/>
          </a:solidFill>
          <a:latin typeface="+mj-lt"/>
          <a:ea typeface="+mn-ea"/>
          <a:cs typeface="+mn-cs"/>
        </a:defRPr>
      </a:lvl3pPr>
      <a:lvl4pPr marL="1600200" indent="-228600" algn="l" defTabSz="914400" rtl="0" eaLnBrk="1" latinLnBrk="0" hangingPunct="1">
        <a:lnSpc>
          <a:spcPct val="100000"/>
        </a:lnSpc>
        <a:spcBef>
          <a:spcPts val="500"/>
        </a:spcBef>
        <a:buSzPct val="70000"/>
        <a:buFont typeface="Arial" panose="020B0604020202020204" pitchFamily="34" charset="0"/>
        <a:buChar char="•"/>
        <a:defRPr sz="1600" kern="1200">
          <a:solidFill>
            <a:schemeClr val="tx2"/>
          </a:solidFill>
          <a:latin typeface="+mj-lt"/>
          <a:ea typeface="+mn-ea"/>
          <a:cs typeface="+mn-cs"/>
        </a:defRPr>
      </a:lvl4pPr>
      <a:lvl5pPr marL="2057400" indent="-228600" algn="l" defTabSz="914400" rtl="0" eaLnBrk="1" latinLnBrk="0" hangingPunct="1">
        <a:lnSpc>
          <a:spcPct val="100000"/>
        </a:lnSpc>
        <a:spcBef>
          <a:spcPts val="500"/>
        </a:spcBef>
        <a:buSzPct val="70000"/>
        <a:buFont typeface="Arial" panose="020B0604020202020204" pitchFamily="34" charset="0"/>
        <a:buChar char="•"/>
        <a:defRPr sz="1600" kern="1200">
          <a:solidFill>
            <a:schemeClr val="tx2"/>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7" name="Rectangle 137">
            <a:extLst>
              <a:ext uri="{FF2B5EF4-FFF2-40B4-BE49-F238E27FC236}">
                <a16:creationId xmlns:a16="http://schemas.microsoft.com/office/drawing/2014/main" id="{9E433CB3-EAB2-4842-A1DD-7BC051B556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Representational Photo: Getty Images">
            <a:extLst>
              <a:ext uri="{FF2B5EF4-FFF2-40B4-BE49-F238E27FC236}">
                <a16:creationId xmlns:a16="http://schemas.microsoft.com/office/drawing/2014/main" id="{A3B33AA1-4BD4-BF4C-B4C2-6333BEB1FDAC}"/>
              </a:ext>
            </a:extLst>
          </p:cNvPr>
          <p:cNvPicPr>
            <a:picLocks noGrp="1" noChangeAspect="1" noChangeArrowheads="1"/>
          </p:cNvPicPr>
          <p:nvPr>
            <p:ph idx="1"/>
          </p:nvPr>
        </p:nvPicPr>
        <p:blipFill rotWithShape="1">
          <a:blip r:embed="rId3">
            <a:alphaModFix amt="90000"/>
            <a:extLst>
              <a:ext uri="{28A0092B-C50C-407E-A947-70E740481C1C}">
                <a14:useLocalDpi xmlns:a14="http://schemas.microsoft.com/office/drawing/2010/main" val="0"/>
              </a:ext>
            </a:extLst>
          </a:blip>
          <a:srcRect l="3484" r="1406" b="1"/>
          <a:stretch/>
        </p:blipFill>
        <p:spPr bwMode="auto">
          <a:xfrm>
            <a:off x="1" y="10"/>
            <a:ext cx="12192000" cy="6857990"/>
          </a:xfrm>
          <a:prstGeom prst="rect">
            <a:avLst/>
          </a:prstGeom>
          <a:noFill/>
          <a:effectLst>
            <a:outerShdw blurRad="50800" dist="50800" dir="5400000" algn="ctr" rotWithShape="0">
              <a:srgbClr val="000000"/>
            </a:outerShdw>
          </a:effectLst>
          <a:extLst>
            <a:ext uri="{909E8E84-426E-40DD-AFC4-6F175D3DCCD1}">
              <a14:hiddenFill xmlns:a14="http://schemas.microsoft.com/office/drawing/2010/main">
                <a:solidFill>
                  <a:srgbClr val="FFFFFF"/>
                </a:solidFill>
              </a14:hiddenFill>
            </a:ext>
          </a:extLst>
        </p:spPr>
      </p:pic>
      <p:sp>
        <p:nvSpPr>
          <p:cNvPr id="140" name="Rectangle 139">
            <a:extLst>
              <a:ext uri="{FF2B5EF4-FFF2-40B4-BE49-F238E27FC236}">
                <a16:creationId xmlns:a16="http://schemas.microsoft.com/office/drawing/2014/main" id="{B72D6322-BB79-455D-9295-EC9B9FA9D5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99931"/>
            <a:ext cx="12191999" cy="5058137"/>
          </a:xfrm>
          <a:prstGeom prst="rect">
            <a:avLst/>
          </a:prstGeom>
          <a:gradFill flip="none" rotWithShape="1">
            <a:gsLst>
              <a:gs pos="50000">
                <a:schemeClr val="tx1">
                  <a:alpha val="30000"/>
                </a:schemeClr>
              </a:gs>
              <a:gs pos="80000">
                <a:schemeClr val="tx1">
                  <a:alpha val="15000"/>
                </a:schemeClr>
              </a:gs>
              <a:gs pos="0">
                <a:schemeClr val="tx1">
                  <a:alpha val="0"/>
                </a:schemeClr>
              </a:gs>
              <a:gs pos="20000">
                <a:schemeClr val="tx1">
                  <a:alpha val="15000"/>
                </a:schemeClr>
              </a:gs>
              <a:gs pos="10000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9BA9CE1-5B43-8243-A766-57C0B18A416A}"/>
              </a:ext>
            </a:extLst>
          </p:cNvPr>
          <p:cNvSpPr>
            <a:spLocks noGrp="1"/>
          </p:cNvSpPr>
          <p:nvPr>
            <p:ph type="title"/>
          </p:nvPr>
        </p:nvSpPr>
        <p:spPr>
          <a:xfrm>
            <a:off x="1352549" y="1380743"/>
            <a:ext cx="9486900" cy="2048256"/>
          </a:xfrm>
        </p:spPr>
        <p:txBody>
          <a:bodyPr vert="horz" lIns="91440" tIns="45720" rIns="91440" bIns="45720" rtlCol="0" anchor="b">
            <a:normAutofit/>
          </a:bodyPr>
          <a:lstStyle/>
          <a:p>
            <a:pPr algn="ctr"/>
            <a:r>
              <a:rPr lang="en-US" sz="4000" b="1" kern="1200" cap="all" spc="300" baseline="0" dirty="0">
                <a:solidFill>
                  <a:srgbClr val="FFFFFF"/>
                </a:solidFill>
                <a:effectLst>
                  <a:outerShdw blurRad="50800" dist="50800" dir="5400000" sx="99000" sy="99000" algn="ctr" rotWithShape="0">
                    <a:srgbClr val="000000"/>
                  </a:outerShdw>
                </a:effectLst>
                <a:latin typeface="+mj-lt"/>
                <a:ea typeface="+mj-ea"/>
                <a:cs typeface="+mj-cs"/>
              </a:rPr>
              <a:t>Study of wildfires in the us</a:t>
            </a:r>
            <a:br>
              <a:rPr lang="en-US" sz="3600" kern="1200" cap="all" spc="300" baseline="0" dirty="0">
                <a:solidFill>
                  <a:srgbClr val="FFFFFF"/>
                </a:solidFill>
                <a:latin typeface="+mj-lt"/>
                <a:ea typeface="+mj-ea"/>
                <a:cs typeface="+mj-cs"/>
              </a:rPr>
            </a:br>
            <a:br>
              <a:rPr lang="en-US" sz="3600" kern="1200" cap="all" spc="300" baseline="0" dirty="0">
                <a:solidFill>
                  <a:srgbClr val="FFFFFF"/>
                </a:solidFill>
                <a:latin typeface="+mj-lt"/>
                <a:ea typeface="+mj-ea"/>
                <a:cs typeface="+mj-cs"/>
              </a:rPr>
            </a:br>
            <a:r>
              <a:rPr lang="en-US" sz="2800" i="1" kern="1200" cap="all" spc="300" baseline="0" dirty="0">
                <a:solidFill>
                  <a:srgbClr val="FFFFFF"/>
                </a:solidFill>
                <a:effectLst>
                  <a:outerShdw blurRad="50800" dist="50800" dir="5400000" sx="99000" sy="99000" algn="ctr" rotWithShape="0">
                    <a:srgbClr val="000000"/>
                  </a:outerShdw>
                </a:effectLst>
                <a:latin typeface="+mj-lt"/>
                <a:ea typeface="+mj-ea"/>
                <a:cs typeface="+mj-cs"/>
              </a:rPr>
              <a:t>For the years 1992-2015</a:t>
            </a:r>
          </a:p>
        </p:txBody>
      </p:sp>
    </p:spTree>
    <p:extLst>
      <p:ext uri="{BB962C8B-B14F-4D97-AF65-F5344CB8AC3E}">
        <p14:creationId xmlns:p14="http://schemas.microsoft.com/office/powerpoint/2010/main" val="1921586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B8801-764D-934D-B8FD-F8B63408D868}"/>
              </a:ext>
            </a:extLst>
          </p:cNvPr>
          <p:cNvSpPr>
            <a:spLocks noGrp="1"/>
          </p:cNvSpPr>
          <p:nvPr>
            <p:ph type="title"/>
          </p:nvPr>
        </p:nvSpPr>
        <p:spPr>
          <a:xfrm>
            <a:off x="1352550" y="0"/>
            <a:ext cx="9486900" cy="1371600"/>
          </a:xfrm>
        </p:spPr>
        <p:txBody>
          <a:bodyPr>
            <a:normAutofit fontScale="90000"/>
          </a:bodyPr>
          <a:lstStyle/>
          <a:p>
            <a:pPr algn="ctr"/>
            <a:r>
              <a:rPr lang="en-US" dirty="0"/>
              <a:t>4) Have the causes of wildfires changed over the reporting period</a:t>
            </a:r>
          </a:p>
        </p:txBody>
      </p:sp>
      <p:sp>
        <p:nvSpPr>
          <p:cNvPr id="8" name="Content Placeholder 7">
            <a:extLst>
              <a:ext uri="{FF2B5EF4-FFF2-40B4-BE49-F238E27FC236}">
                <a16:creationId xmlns:a16="http://schemas.microsoft.com/office/drawing/2014/main" id="{00D57224-2B10-BB44-A5E0-58D787AC9CCA}"/>
              </a:ext>
            </a:extLst>
          </p:cNvPr>
          <p:cNvSpPr>
            <a:spLocks noGrp="1"/>
          </p:cNvSpPr>
          <p:nvPr>
            <p:ph idx="1"/>
          </p:nvPr>
        </p:nvSpPr>
        <p:spPr>
          <a:xfrm>
            <a:off x="7825528" y="2151557"/>
            <a:ext cx="4189252" cy="3918098"/>
          </a:xfrm>
        </p:spPr>
        <p:txBody>
          <a:bodyPr>
            <a:normAutofit fontScale="70000" lnSpcReduction="20000"/>
          </a:bodyPr>
          <a:lstStyle/>
          <a:p>
            <a:r>
              <a:rPr lang="en-GB" dirty="0"/>
              <a:t>For readability the causes have been split into 2 groups.</a:t>
            </a:r>
          </a:p>
          <a:p>
            <a:r>
              <a:rPr lang="en-GB" dirty="0"/>
              <a:t>Arson is clearly the most common cause in group 1.</a:t>
            </a:r>
          </a:p>
          <a:p>
            <a:r>
              <a:rPr lang="en-GB" dirty="0"/>
              <a:t>There are 2 big peaks in 1999 and 2006, both of these coincide with heatwaves in the US. </a:t>
            </a:r>
            <a:r>
              <a:rPr lang="en-GB" baseline="30000" dirty="0"/>
              <a:t>(1)</a:t>
            </a:r>
          </a:p>
          <a:p>
            <a:r>
              <a:rPr lang="en-GB" dirty="0"/>
              <a:t>Although there is no proof to link the heatwave to an increase of arson by itself, it is probable that the unusually warm conditions helped to dry the ground and increase the amount of fuel available for a fire to spread.</a:t>
            </a:r>
          </a:p>
          <a:p>
            <a:r>
              <a:rPr lang="en-GB" dirty="0"/>
              <a:t>The 2006 peak is also seen in Equipment, Children, Smoking and Fireworks.</a:t>
            </a:r>
          </a:p>
        </p:txBody>
      </p:sp>
      <p:pic>
        <p:nvPicPr>
          <p:cNvPr id="5" name="Picture 4" descr="Chart, line chart&#10;&#10;Description automatically generated">
            <a:extLst>
              <a:ext uri="{FF2B5EF4-FFF2-40B4-BE49-F238E27FC236}">
                <a16:creationId xmlns:a16="http://schemas.microsoft.com/office/drawing/2014/main" id="{43368E43-C9D0-A044-8281-BD468F042014}"/>
              </a:ext>
            </a:extLst>
          </p:cNvPr>
          <p:cNvPicPr>
            <a:picLocks noChangeAspect="1"/>
          </p:cNvPicPr>
          <p:nvPr/>
        </p:nvPicPr>
        <p:blipFill>
          <a:blip r:embed="rId3"/>
          <a:stretch>
            <a:fillRect/>
          </a:stretch>
        </p:blipFill>
        <p:spPr>
          <a:xfrm>
            <a:off x="0" y="1666138"/>
            <a:ext cx="7717872" cy="4911374"/>
          </a:xfrm>
          <a:prstGeom prst="rect">
            <a:avLst/>
          </a:prstGeom>
        </p:spPr>
      </p:pic>
      <p:sp>
        <p:nvSpPr>
          <p:cNvPr id="6" name="TextBox 5">
            <a:extLst>
              <a:ext uri="{FF2B5EF4-FFF2-40B4-BE49-F238E27FC236}">
                <a16:creationId xmlns:a16="http://schemas.microsoft.com/office/drawing/2014/main" id="{E2D3D84E-A65A-7F46-BD11-CCA065EF8854}"/>
              </a:ext>
            </a:extLst>
          </p:cNvPr>
          <p:cNvSpPr txBox="1"/>
          <p:nvPr/>
        </p:nvSpPr>
        <p:spPr>
          <a:xfrm>
            <a:off x="8119143" y="6381678"/>
            <a:ext cx="3734501" cy="307777"/>
          </a:xfrm>
          <a:prstGeom prst="rect">
            <a:avLst/>
          </a:prstGeom>
          <a:noFill/>
        </p:spPr>
        <p:txBody>
          <a:bodyPr wrap="square" rtlCol="0">
            <a:spAutoFit/>
          </a:bodyPr>
          <a:lstStyle/>
          <a:p>
            <a:r>
              <a:rPr lang="en-GB" sz="1400" i="1" baseline="30000" dirty="0"/>
              <a:t>1) </a:t>
            </a:r>
            <a:r>
              <a:rPr lang="en-GB" sz="1400" i="1" dirty="0"/>
              <a:t>https://</a:t>
            </a:r>
            <a:r>
              <a:rPr lang="en-GB" sz="1400" i="1" dirty="0" err="1"/>
              <a:t>en.wikipedia.org</a:t>
            </a:r>
            <a:r>
              <a:rPr lang="en-GB" sz="1400" i="1" dirty="0"/>
              <a:t>/wiki/</a:t>
            </a:r>
            <a:r>
              <a:rPr lang="en-GB" sz="1400" i="1" dirty="0" err="1"/>
              <a:t>List_of_heat_waves</a:t>
            </a:r>
            <a:endParaRPr lang="en-GB" sz="1400" i="1" dirty="0"/>
          </a:p>
        </p:txBody>
      </p:sp>
    </p:spTree>
    <p:extLst>
      <p:ext uri="{BB962C8B-B14F-4D97-AF65-F5344CB8AC3E}">
        <p14:creationId xmlns:p14="http://schemas.microsoft.com/office/powerpoint/2010/main" val="11736018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B8801-764D-934D-B8FD-F8B63408D868}"/>
              </a:ext>
            </a:extLst>
          </p:cNvPr>
          <p:cNvSpPr>
            <a:spLocks noGrp="1"/>
          </p:cNvSpPr>
          <p:nvPr>
            <p:ph type="title"/>
          </p:nvPr>
        </p:nvSpPr>
        <p:spPr>
          <a:xfrm>
            <a:off x="1352550" y="0"/>
            <a:ext cx="9486900" cy="1371600"/>
          </a:xfrm>
        </p:spPr>
        <p:txBody>
          <a:bodyPr>
            <a:normAutofit fontScale="90000"/>
          </a:bodyPr>
          <a:lstStyle/>
          <a:p>
            <a:pPr algn="ctr"/>
            <a:r>
              <a:rPr lang="en-US" dirty="0"/>
              <a:t>4) Have the causes of wildfires changed over the reporting period</a:t>
            </a:r>
          </a:p>
        </p:txBody>
      </p:sp>
      <p:sp>
        <p:nvSpPr>
          <p:cNvPr id="8" name="Content Placeholder 7">
            <a:extLst>
              <a:ext uri="{FF2B5EF4-FFF2-40B4-BE49-F238E27FC236}">
                <a16:creationId xmlns:a16="http://schemas.microsoft.com/office/drawing/2014/main" id="{00D57224-2B10-BB44-A5E0-58D787AC9CCA}"/>
              </a:ext>
            </a:extLst>
          </p:cNvPr>
          <p:cNvSpPr>
            <a:spLocks noGrp="1"/>
          </p:cNvSpPr>
          <p:nvPr>
            <p:ph idx="1"/>
          </p:nvPr>
        </p:nvSpPr>
        <p:spPr>
          <a:xfrm>
            <a:off x="7825528" y="2151557"/>
            <a:ext cx="4189252" cy="3918098"/>
          </a:xfrm>
        </p:spPr>
        <p:txBody>
          <a:bodyPr>
            <a:normAutofit/>
          </a:bodyPr>
          <a:lstStyle/>
          <a:p>
            <a:r>
              <a:rPr lang="en-GB" dirty="0"/>
              <a:t>Debris burning is the most common cause in group 1.</a:t>
            </a:r>
          </a:p>
          <a:p>
            <a:r>
              <a:rPr lang="en-GB" dirty="0"/>
              <a:t>The peaks in 2000 and 2006 are visible in this plot are well. </a:t>
            </a:r>
            <a:r>
              <a:rPr lang="en-GB" baseline="30000" dirty="0"/>
              <a:t>(1)</a:t>
            </a:r>
          </a:p>
          <a:p>
            <a:r>
              <a:rPr lang="en-GB" dirty="0"/>
              <a:t>There is a defined trough in cases of Missing/Undefined data from 1997 – 2002, with a corresponding increase in Miscellaneous and Lightning.</a:t>
            </a:r>
          </a:p>
        </p:txBody>
      </p:sp>
      <p:pic>
        <p:nvPicPr>
          <p:cNvPr id="4" name="Picture 3" descr="Chart, line chart&#10;&#10;Description automatically generated">
            <a:extLst>
              <a:ext uri="{FF2B5EF4-FFF2-40B4-BE49-F238E27FC236}">
                <a16:creationId xmlns:a16="http://schemas.microsoft.com/office/drawing/2014/main" id="{7D2D9E54-C782-4C42-8476-20FDA6AC6770}"/>
              </a:ext>
            </a:extLst>
          </p:cNvPr>
          <p:cNvPicPr>
            <a:picLocks noChangeAspect="1"/>
          </p:cNvPicPr>
          <p:nvPr/>
        </p:nvPicPr>
        <p:blipFill>
          <a:blip r:embed="rId2"/>
          <a:stretch>
            <a:fillRect/>
          </a:stretch>
        </p:blipFill>
        <p:spPr>
          <a:xfrm>
            <a:off x="0" y="1654189"/>
            <a:ext cx="7825528" cy="4979881"/>
          </a:xfrm>
          <a:prstGeom prst="rect">
            <a:avLst/>
          </a:prstGeom>
        </p:spPr>
      </p:pic>
      <p:sp>
        <p:nvSpPr>
          <p:cNvPr id="7" name="TextBox 6">
            <a:extLst>
              <a:ext uri="{FF2B5EF4-FFF2-40B4-BE49-F238E27FC236}">
                <a16:creationId xmlns:a16="http://schemas.microsoft.com/office/drawing/2014/main" id="{82B740AF-55D4-0C48-A0CD-7249BE73B0FC}"/>
              </a:ext>
            </a:extLst>
          </p:cNvPr>
          <p:cNvSpPr txBox="1"/>
          <p:nvPr/>
        </p:nvSpPr>
        <p:spPr>
          <a:xfrm>
            <a:off x="8119143" y="6381678"/>
            <a:ext cx="3734501" cy="307777"/>
          </a:xfrm>
          <a:prstGeom prst="rect">
            <a:avLst/>
          </a:prstGeom>
          <a:noFill/>
        </p:spPr>
        <p:txBody>
          <a:bodyPr wrap="square" rtlCol="0">
            <a:spAutoFit/>
          </a:bodyPr>
          <a:lstStyle/>
          <a:p>
            <a:r>
              <a:rPr lang="en-GB" sz="1400" i="1" baseline="30000" dirty="0"/>
              <a:t>1) </a:t>
            </a:r>
            <a:r>
              <a:rPr lang="en-GB" sz="1400" i="1" dirty="0"/>
              <a:t>https://</a:t>
            </a:r>
            <a:r>
              <a:rPr lang="en-GB" sz="1400" i="1" dirty="0" err="1"/>
              <a:t>en.wikipedia.org</a:t>
            </a:r>
            <a:r>
              <a:rPr lang="en-GB" sz="1400" i="1" dirty="0"/>
              <a:t>/wiki/</a:t>
            </a:r>
            <a:r>
              <a:rPr lang="en-GB" sz="1400" i="1" dirty="0" err="1"/>
              <a:t>List_of_heat_waves</a:t>
            </a:r>
            <a:endParaRPr lang="en-GB" sz="1400" i="1" dirty="0"/>
          </a:p>
        </p:txBody>
      </p:sp>
    </p:spTree>
    <p:extLst>
      <p:ext uri="{BB962C8B-B14F-4D97-AF65-F5344CB8AC3E}">
        <p14:creationId xmlns:p14="http://schemas.microsoft.com/office/powerpoint/2010/main" val="16590516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B8801-764D-934D-B8FD-F8B63408D868}"/>
              </a:ext>
            </a:extLst>
          </p:cNvPr>
          <p:cNvSpPr>
            <a:spLocks noGrp="1"/>
          </p:cNvSpPr>
          <p:nvPr>
            <p:ph type="title"/>
          </p:nvPr>
        </p:nvSpPr>
        <p:spPr>
          <a:xfrm>
            <a:off x="1352550" y="0"/>
            <a:ext cx="9486900" cy="1371600"/>
          </a:xfrm>
        </p:spPr>
        <p:txBody>
          <a:bodyPr>
            <a:normAutofit fontScale="90000"/>
          </a:bodyPr>
          <a:lstStyle/>
          <a:p>
            <a:pPr algn="ctr"/>
            <a:r>
              <a:rPr lang="en-US" dirty="0"/>
              <a:t>4) Have the causes of wildfires changed over the reporting period</a:t>
            </a:r>
          </a:p>
        </p:txBody>
      </p:sp>
      <p:sp>
        <p:nvSpPr>
          <p:cNvPr id="8" name="Content Placeholder 7">
            <a:extLst>
              <a:ext uri="{FF2B5EF4-FFF2-40B4-BE49-F238E27FC236}">
                <a16:creationId xmlns:a16="http://schemas.microsoft.com/office/drawing/2014/main" id="{00D57224-2B10-BB44-A5E0-58D787AC9CCA}"/>
              </a:ext>
            </a:extLst>
          </p:cNvPr>
          <p:cNvSpPr>
            <a:spLocks noGrp="1"/>
          </p:cNvSpPr>
          <p:nvPr>
            <p:ph idx="1"/>
          </p:nvPr>
        </p:nvSpPr>
        <p:spPr>
          <a:xfrm>
            <a:off x="7825528" y="2151557"/>
            <a:ext cx="4189252" cy="3918098"/>
          </a:xfrm>
        </p:spPr>
        <p:txBody>
          <a:bodyPr>
            <a:normAutofit/>
          </a:bodyPr>
          <a:lstStyle/>
          <a:p>
            <a:r>
              <a:rPr lang="en-GB" dirty="0"/>
              <a:t>A linear model was applied to the arson data and it has been shown that there has been statistically significant decrease of fires due arson over the reporting period.</a:t>
            </a:r>
          </a:p>
        </p:txBody>
      </p:sp>
      <p:pic>
        <p:nvPicPr>
          <p:cNvPr id="5" name="Picture 4" descr="Chart, line chart&#10;&#10;Description automatically generated">
            <a:extLst>
              <a:ext uri="{FF2B5EF4-FFF2-40B4-BE49-F238E27FC236}">
                <a16:creationId xmlns:a16="http://schemas.microsoft.com/office/drawing/2014/main" id="{95A16FAF-8AC6-6C49-AAE9-0F15E0C6E2AD}"/>
              </a:ext>
            </a:extLst>
          </p:cNvPr>
          <p:cNvPicPr>
            <a:picLocks noChangeAspect="1"/>
          </p:cNvPicPr>
          <p:nvPr/>
        </p:nvPicPr>
        <p:blipFill>
          <a:blip r:embed="rId2"/>
          <a:stretch>
            <a:fillRect/>
          </a:stretch>
        </p:blipFill>
        <p:spPr>
          <a:xfrm>
            <a:off x="0" y="1663374"/>
            <a:ext cx="7699248" cy="4899522"/>
          </a:xfrm>
          <a:prstGeom prst="rect">
            <a:avLst/>
          </a:prstGeom>
        </p:spPr>
      </p:pic>
    </p:spTree>
    <p:extLst>
      <p:ext uri="{BB962C8B-B14F-4D97-AF65-F5344CB8AC3E}">
        <p14:creationId xmlns:p14="http://schemas.microsoft.com/office/powerpoint/2010/main" val="8396823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B8801-764D-934D-B8FD-F8B63408D868}"/>
              </a:ext>
            </a:extLst>
          </p:cNvPr>
          <p:cNvSpPr>
            <a:spLocks noGrp="1"/>
          </p:cNvSpPr>
          <p:nvPr>
            <p:ph type="title"/>
          </p:nvPr>
        </p:nvSpPr>
        <p:spPr>
          <a:xfrm>
            <a:off x="1352550" y="0"/>
            <a:ext cx="9486900" cy="1371600"/>
          </a:xfrm>
        </p:spPr>
        <p:txBody>
          <a:bodyPr>
            <a:normAutofit fontScale="90000"/>
          </a:bodyPr>
          <a:lstStyle/>
          <a:p>
            <a:pPr algn="ctr"/>
            <a:r>
              <a:rPr lang="en-US" dirty="0"/>
              <a:t>4) Have the causes of wildfires changed over the reporting period</a:t>
            </a:r>
          </a:p>
        </p:txBody>
      </p:sp>
      <p:sp>
        <p:nvSpPr>
          <p:cNvPr id="8" name="Content Placeholder 7">
            <a:extLst>
              <a:ext uri="{FF2B5EF4-FFF2-40B4-BE49-F238E27FC236}">
                <a16:creationId xmlns:a16="http://schemas.microsoft.com/office/drawing/2014/main" id="{00D57224-2B10-BB44-A5E0-58D787AC9CCA}"/>
              </a:ext>
            </a:extLst>
          </p:cNvPr>
          <p:cNvSpPr>
            <a:spLocks noGrp="1"/>
          </p:cNvSpPr>
          <p:nvPr>
            <p:ph idx="1"/>
          </p:nvPr>
        </p:nvSpPr>
        <p:spPr>
          <a:xfrm>
            <a:off x="7825528" y="2151557"/>
            <a:ext cx="4189252" cy="3918098"/>
          </a:xfrm>
        </p:spPr>
        <p:txBody>
          <a:bodyPr>
            <a:normAutofit/>
          </a:bodyPr>
          <a:lstStyle/>
          <a:p>
            <a:r>
              <a:rPr lang="en-GB" dirty="0"/>
              <a:t>A linear model was applied to the children cause data and it was also shown that there has been statistically significant decrease of fires due children over the reporting period.</a:t>
            </a:r>
          </a:p>
          <a:p>
            <a:r>
              <a:rPr lang="en-GB" dirty="0"/>
              <a:t>Other causes were shown to have not changed significantly over the reporting period.</a:t>
            </a:r>
          </a:p>
        </p:txBody>
      </p:sp>
      <p:pic>
        <p:nvPicPr>
          <p:cNvPr id="4" name="Picture 3" descr="Chart, line chart&#10;&#10;Description automatically generated">
            <a:extLst>
              <a:ext uri="{FF2B5EF4-FFF2-40B4-BE49-F238E27FC236}">
                <a16:creationId xmlns:a16="http://schemas.microsoft.com/office/drawing/2014/main" id="{38D82716-53DB-3743-BCA3-765E97DEA3E5}"/>
              </a:ext>
            </a:extLst>
          </p:cNvPr>
          <p:cNvPicPr>
            <a:picLocks noChangeAspect="1"/>
          </p:cNvPicPr>
          <p:nvPr/>
        </p:nvPicPr>
        <p:blipFill>
          <a:blip r:embed="rId3"/>
          <a:stretch>
            <a:fillRect/>
          </a:stretch>
        </p:blipFill>
        <p:spPr>
          <a:xfrm>
            <a:off x="1" y="1610686"/>
            <a:ext cx="7667538" cy="4879343"/>
          </a:xfrm>
          <a:prstGeom prst="rect">
            <a:avLst/>
          </a:prstGeom>
        </p:spPr>
      </p:pic>
    </p:spTree>
    <p:extLst>
      <p:ext uri="{BB962C8B-B14F-4D97-AF65-F5344CB8AC3E}">
        <p14:creationId xmlns:p14="http://schemas.microsoft.com/office/powerpoint/2010/main" val="20668500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B8801-764D-934D-B8FD-F8B63408D868}"/>
              </a:ext>
            </a:extLst>
          </p:cNvPr>
          <p:cNvSpPr>
            <a:spLocks noGrp="1"/>
          </p:cNvSpPr>
          <p:nvPr>
            <p:ph type="title"/>
          </p:nvPr>
        </p:nvSpPr>
        <p:spPr>
          <a:xfrm>
            <a:off x="1352550" y="0"/>
            <a:ext cx="9486900" cy="1371600"/>
          </a:xfrm>
        </p:spPr>
        <p:txBody>
          <a:bodyPr>
            <a:normAutofit/>
          </a:bodyPr>
          <a:lstStyle/>
          <a:p>
            <a:pPr algn="ctr"/>
            <a:r>
              <a:rPr lang="en-US" dirty="0"/>
              <a:t>5) Does the cause of fire change between states</a:t>
            </a:r>
          </a:p>
        </p:txBody>
      </p:sp>
      <p:sp>
        <p:nvSpPr>
          <p:cNvPr id="8" name="Content Placeholder 7">
            <a:extLst>
              <a:ext uri="{FF2B5EF4-FFF2-40B4-BE49-F238E27FC236}">
                <a16:creationId xmlns:a16="http://schemas.microsoft.com/office/drawing/2014/main" id="{00D57224-2B10-BB44-A5E0-58D787AC9CCA}"/>
              </a:ext>
            </a:extLst>
          </p:cNvPr>
          <p:cNvSpPr>
            <a:spLocks noGrp="1"/>
          </p:cNvSpPr>
          <p:nvPr>
            <p:ph idx="1"/>
          </p:nvPr>
        </p:nvSpPr>
        <p:spPr>
          <a:xfrm>
            <a:off x="7327616" y="2005253"/>
            <a:ext cx="4189252" cy="3918098"/>
          </a:xfrm>
        </p:spPr>
        <p:txBody>
          <a:bodyPr>
            <a:normAutofit/>
          </a:bodyPr>
          <a:lstStyle/>
          <a:p>
            <a:r>
              <a:rPr lang="en-GB" dirty="0"/>
              <a:t>There is quite a bit of variation in causation between states</a:t>
            </a:r>
          </a:p>
          <a:p>
            <a:r>
              <a:rPr lang="en-GB" dirty="0"/>
              <a:t>Alabama, Georgia and South Carolina have the most fires due to Arson.</a:t>
            </a:r>
          </a:p>
        </p:txBody>
      </p:sp>
      <p:pic>
        <p:nvPicPr>
          <p:cNvPr id="7" name="Picture 6" descr="Map&#10;&#10;Description automatically generated">
            <a:extLst>
              <a:ext uri="{FF2B5EF4-FFF2-40B4-BE49-F238E27FC236}">
                <a16:creationId xmlns:a16="http://schemas.microsoft.com/office/drawing/2014/main" id="{54D0B0E5-CDA9-9647-8A91-8B09D3DD57F9}"/>
              </a:ext>
            </a:extLst>
          </p:cNvPr>
          <p:cNvPicPr>
            <a:picLocks noChangeAspect="1"/>
          </p:cNvPicPr>
          <p:nvPr/>
        </p:nvPicPr>
        <p:blipFill>
          <a:blip r:embed="rId2"/>
          <a:stretch>
            <a:fillRect/>
          </a:stretch>
        </p:blipFill>
        <p:spPr>
          <a:xfrm>
            <a:off x="0" y="1600199"/>
            <a:ext cx="7327616" cy="4663029"/>
          </a:xfrm>
          <a:prstGeom prst="rect">
            <a:avLst/>
          </a:prstGeom>
        </p:spPr>
      </p:pic>
    </p:spTree>
    <p:extLst>
      <p:ext uri="{BB962C8B-B14F-4D97-AF65-F5344CB8AC3E}">
        <p14:creationId xmlns:p14="http://schemas.microsoft.com/office/powerpoint/2010/main" val="3454005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B8801-764D-934D-B8FD-F8B63408D868}"/>
              </a:ext>
            </a:extLst>
          </p:cNvPr>
          <p:cNvSpPr>
            <a:spLocks noGrp="1"/>
          </p:cNvSpPr>
          <p:nvPr>
            <p:ph type="title"/>
          </p:nvPr>
        </p:nvSpPr>
        <p:spPr>
          <a:xfrm>
            <a:off x="1352550" y="0"/>
            <a:ext cx="9486900" cy="1371600"/>
          </a:xfrm>
        </p:spPr>
        <p:txBody>
          <a:bodyPr>
            <a:normAutofit/>
          </a:bodyPr>
          <a:lstStyle/>
          <a:p>
            <a:pPr algn="ctr"/>
            <a:r>
              <a:rPr lang="en-US" dirty="0"/>
              <a:t>5) Does the cause of fire change between states</a:t>
            </a:r>
          </a:p>
        </p:txBody>
      </p:sp>
      <p:sp>
        <p:nvSpPr>
          <p:cNvPr id="8" name="Content Placeholder 7">
            <a:extLst>
              <a:ext uri="{FF2B5EF4-FFF2-40B4-BE49-F238E27FC236}">
                <a16:creationId xmlns:a16="http://schemas.microsoft.com/office/drawing/2014/main" id="{00D57224-2B10-BB44-A5E0-58D787AC9CCA}"/>
              </a:ext>
            </a:extLst>
          </p:cNvPr>
          <p:cNvSpPr>
            <a:spLocks noGrp="1"/>
          </p:cNvSpPr>
          <p:nvPr>
            <p:ph idx="1"/>
          </p:nvPr>
        </p:nvSpPr>
        <p:spPr>
          <a:xfrm>
            <a:off x="7327616" y="2005253"/>
            <a:ext cx="4189252" cy="3918098"/>
          </a:xfrm>
        </p:spPr>
        <p:txBody>
          <a:bodyPr>
            <a:normAutofit/>
          </a:bodyPr>
          <a:lstStyle/>
          <a:p>
            <a:r>
              <a:rPr lang="en-GB" dirty="0"/>
              <a:t>The South Eastern states of Georgia and North Carolina also seem to have a reasonably large proportion of fires caused by children, as does California.</a:t>
            </a:r>
          </a:p>
        </p:txBody>
      </p:sp>
      <p:pic>
        <p:nvPicPr>
          <p:cNvPr id="7" name="Picture 6" descr="Map&#10;&#10;Description automatically generated">
            <a:extLst>
              <a:ext uri="{FF2B5EF4-FFF2-40B4-BE49-F238E27FC236}">
                <a16:creationId xmlns:a16="http://schemas.microsoft.com/office/drawing/2014/main" id="{917DF168-CDE0-0F43-ACAC-52123C94B2BF}"/>
              </a:ext>
            </a:extLst>
          </p:cNvPr>
          <p:cNvPicPr>
            <a:picLocks noChangeAspect="1"/>
          </p:cNvPicPr>
          <p:nvPr/>
        </p:nvPicPr>
        <p:blipFill>
          <a:blip r:embed="rId2"/>
          <a:stretch>
            <a:fillRect/>
          </a:stretch>
        </p:blipFill>
        <p:spPr>
          <a:xfrm>
            <a:off x="0" y="1600200"/>
            <a:ext cx="7299525" cy="4645152"/>
          </a:xfrm>
          <a:prstGeom prst="rect">
            <a:avLst/>
          </a:prstGeom>
        </p:spPr>
      </p:pic>
    </p:spTree>
    <p:extLst>
      <p:ext uri="{BB962C8B-B14F-4D97-AF65-F5344CB8AC3E}">
        <p14:creationId xmlns:p14="http://schemas.microsoft.com/office/powerpoint/2010/main" val="30141395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B8801-764D-934D-B8FD-F8B63408D868}"/>
              </a:ext>
            </a:extLst>
          </p:cNvPr>
          <p:cNvSpPr>
            <a:spLocks noGrp="1"/>
          </p:cNvSpPr>
          <p:nvPr>
            <p:ph type="title"/>
          </p:nvPr>
        </p:nvSpPr>
        <p:spPr>
          <a:xfrm>
            <a:off x="1352550" y="0"/>
            <a:ext cx="9486900" cy="1371600"/>
          </a:xfrm>
        </p:spPr>
        <p:txBody>
          <a:bodyPr>
            <a:normAutofit/>
          </a:bodyPr>
          <a:lstStyle/>
          <a:p>
            <a:pPr algn="ctr"/>
            <a:r>
              <a:rPr lang="en-US" dirty="0"/>
              <a:t>5) Does the cause of fire change between states</a:t>
            </a:r>
          </a:p>
        </p:txBody>
      </p:sp>
      <p:sp>
        <p:nvSpPr>
          <p:cNvPr id="8" name="Content Placeholder 7">
            <a:extLst>
              <a:ext uri="{FF2B5EF4-FFF2-40B4-BE49-F238E27FC236}">
                <a16:creationId xmlns:a16="http://schemas.microsoft.com/office/drawing/2014/main" id="{00D57224-2B10-BB44-A5E0-58D787AC9CCA}"/>
              </a:ext>
            </a:extLst>
          </p:cNvPr>
          <p:cNvSpPr>
            <a:spLocks noGrp="1"/>
          </p:cNvSpPr>
          <p:nvPr>
            <p:ph idx="1"/>
          </p:nvPr>
        </p:nvSpPr>
        <p:spPr>
          <a:xfrm>
            <a:off x="7327616" y="2005253"/>
            <a:ext cx="4189252" cy="3918098"/>
          </a:xfrm>
        </p:spPr>
        <p:txBody>
          <a:bodyPr>
            <a:normAutofit/>
          </a:bodyPr>
          <a:lstStyle/>
          <a:p>
            <a:r>
              <a:rPr lang="en-GB" dirty="0"/>
              <a:t>Fires by lightning are definitely more common on the West coast of America</a:t>
            </a:r>
          </a:p>
          <a:p>
            <a:r>
              <a:rPr lang="en-GB" dirty="0"/>
              <a:t>Florida is also prone to lightning in the summer months due to tropical storms that are often present near the Caribbean. </a:t>
            </a:r>
          </a:p>
        </p:txBody>
      </p:sp>
      <p:pic>
        <p:nvPicPr>
          <p:cNvPr id="4" name="Picture 3" descr="Map&#10;&#10;Description automatically generated">
            <a:extLst>
              <a:ext uri="{FF2B5EF4-FFF2-40B4-BE49-F238E27FC236}">
                <a16:creationId xmlns:a16="http://schemas.microsoft.com/office/drawing/2014/main" id="{AA9F0270-DAB2-5D46-9CCD-265B4C159151}"/>
              </a:ext>
            </a:extLst>
          </p:cNvPr>
          <p:cNvPicPr>
            <a:picLocks noChangeAspect="1"/>
          </p:cNvPicPr>
          <p:nvPr/>
        </p:nvPicPr>
        <p:blipFill>
          <a:blip r:embed="rId2"/>
          <a:stretch>
            <a:fillRect/>
          </a:stretch>
        </p:blipFill>
        <p:spPr>
          <a:xfrm>
            <a:off x="0" y="1596211"/>
            <a:ext cx="7327617" cy="4663029"/>
          </a:xfrm>
          <a:prstGeom prst="rect">
            <a:avLst/>
          </a:prstGeom>
        </p:spPr>
      </p:pic>
    </p:spTree>
    <p:extLst>
      <p:ext uri="{BB962C8B-B14F-4D97-AF65-F5344CB8AC3E}">
        <p14:creationId xmlns:p14="http://schemas.microsoft.com/office/powerpoint/2010/main" val="10965851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B8801-764D-934D-B8FD-F8B63408D868}"/>
              </a:ext>
            </a:extLst>
          </p:cNvPr>
          <p:cNvSpPr>
            <a:spLocks noGrp="1"/>
          </p:cNvSpPr>
          <p:nvPr>
            <p:ph type="title"/>
          </p:nvPr>
        </p:nvSpPr>
        <p:spPr>
          <a:xfrm>
            <a:off x="1352550" y="0"/>
            <a:ext cx="9486900" cy="1371600"/>
          </a:xfrm>
        </p:spPr>
        <p:txBody>
          <a:bodyPr>
            <a:normAutofit/>
          </a:bodyPr>
          <a:lstStyle/>
          <a:p>
            <a:pPr algn="ctr"/>
            <a:r>
              <a:rPr lang="en-US" dirty="0"/>
              <a:t>5) Does the cause of fire change between states</a:t>
            </a:r>
          </a:p>
        </p:txBody>
      </p:sp>
      <p:sp>
        <p:nvSpPr>
          <p:cNvPr id="8" name="Content Placeholder 7">
            <a:extLst>
              <a:ext uri="{FF2B5EF4-FFF2-40B4-BE49-F238E27FC236}">
                <a16:creationId xmlns:a16="http://schemas.microsoft.com/office/drawing/2014/main" id="{00D57224-2B10-BB44-A5E0-58D787AC9CCA}"/>
              </a:ext>
            </a:extLst>
          </p:cNvPr>
          <p:cNvSpPr>
            <a:spLocks noGrp="1"/>
          </p:cNvSpPr>
          <p:nvPr>
            <p:ph idx="1"/>
          </p:nvPr>
        </p:nvSpPr>
        <p:spPr>
          <a:xfrm>
            <a:off x="7327616" y="2005253"/>
            <a:ext cx="4189252" cy="3918098"/>
          </a:xfrm>
        </p:spPr>
        <p:txBody>
          <a:bodyPr>
            <a:normAutofit lnSpcReduction="10000"/>
          </a:bodyPr>
          <a:lstStyle/>
          <a:p>
            <a:r>
              <a:rPr lang="en-GB" dirty="0"/>
              <a:t>Texas has a large proportion of fires due to powerlines  compared to the rest of the States</a:t>
            </a:r>
          </a:p>
          <a:p>
            <a:r>
              <a:rPr lang="en-GB" dirty="0"/>
              <a:t>This may be in part to do with the vast areas of open grasslands used for agriculture and cattle.  Which due to the climate in the summer months becomes extremely dry and a source of fuel. </a:t>
            </a:r>
            <a:r>
              <a:rPr lang="en-GB" baseline="30000" dirty="0"/>
              <a:t>(2)</a:t>
            </a:r>
          </a:p>
        </p:txBody>
      </p:sp>
      <p:pic>
        <p:nvPicPr>
          <p:cNvPr id="4" name="Picture 3" descr="Map&#10;&#10;Description automatically generated">
            <a:extLst>
              <a:ext uri="{FF2B5EF4-FFF2-40B4-BE49-F238E27FC236}">
                <a16:creationId xmlns:a16="http://schemas.microsoft.com/office/drawing/2014/main" id="{16F29EE9-54CB-1744-95B7-596FC93AD7C9}"/>
              </a:ext>
            </a:extLst>
          </p:cNvPr>
          <p:cNvPicPr>
            <a:picLocks noChangeAspect="1"/>
          </p:cNvPicPr>
          <p:nvPr/>
        </p:nvPicPr>
        <p:blipFill>
          <a:blip r:embed="rId2"/>
          <a:stretch>
            <a:fillRect/>
          </a:stretch>
        </p:blipFill>
        <p:spPr>
          <a:xfrm>
            <a:off x="0" y="1602119"/>
            <a:ext cx="7327616" cy="4663028"/>
          </a:xfrm>
          <a:prstGeom prst="rect">
            <a:avLst/>
          </a:prstGeom>
        </p:spPr>
      </p:pic>
      <p:sp>
        <p:nvSpPr>
          <p:cNvPr id="7" name="TextBox 6">
            <a:extLst>
              <a:ext uri="{FF2B5EF4-FFF2-40B4-BE49-F238E27FC236}">
                <a16:creationId xmlns:a16="http://schemas.microsoft.com/office/drawing/2014/main" id="{279C7422-905C-1148-BE88-4F945AF636D3}"/>
              </a:ext>
            </a:extLst>
          </p:cNvPr>
          <p:cNvSpPr txBox="1"/>
          <p:nvPr/>
        </p:nvSpPr>
        <p:spPr>
          <a:xfrm>
            <a:off x="5712902" y="6474211"/>
            <a:ext cx="6604932" cy="253916"/>
          </a:xfrm>
          <a:prstGeom prst="rect">
            <a:avLst/>
          </a:prstGeom>
          <a:noFill/>
        </p:spPr>
        <p:txBody>
          <a:bodyPr wrap="square" rtlCol="0">
            <a:spAutoFit/>
          </a:bodyPr>
          <a:lstStyle/>
          <a:p>
            <a:r>
              <a:rPr lang="en-GB" sz="1400" i="1" baseline="30000" dirty="0"/>
              <a:t>(2) </a:t>
            </a:r>
            <a:r>
              <a:rPr lang="en-GB" sz="1050" i="1" dirty="0"/>
              <a:t>https://</a:t>
            </a:r>
            <a:r>
              <a:rPr lang="en-GB" sz="1050" i="1" dirty="0" err="1"/>
              <a:t>uk.reuters.com</a:t>
            </a:r>
            <a:r>
              <a:rPr lang="en-GB" sz="1050" i="1" dirty="0"/>
              <a:t>/article/us-wildfires-</a:t>
            </a:r>
            <a:r>
              <a:rPr lang="en-GB" sz="1050" i="1" dirty="0" err="1"/>
              <a:t>texas</a:t>
            </a:r>
            <a:r>
              <a:rPr lang="en-GB" sz="1050" i="1" dirty="0"/>
              <a:t>/trees-and-power-lines-caused-major-texas-fire-idUSTRE78J76A20110920</a:t>
            </a:r>
          </a:p>
        </p:txBody>
      </p:sp>
    </p:spTree>
    <p:extLst>
      <p:ext uri="{BB962C8B-B14F-4D97-AF65-F5344CB8AC3E}">
        <p14:creationId xmlns:p14="http://schemas.microsoft.com/office/powerpoint/2010/main" val="13345658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B8801-764D-934D-B8FD-F8B63408D868}"/>
              </a:ext>
            </a:extLst>
          </p:cNvPr>
          <p:cNvSpPr>
            <a:spLocks noGrp="1"/>
          </p:cNvSpPr>
          <p:nvPr>
            <p:ph type="title"/>
          </p:nvPr>
        </p:nvSpPr>
        <p:spPr>
          <a:xfrm>
            <a:off x="1352550" y="0"/>
            <a:ext cx="9486900" cy="1371600"/>
          </a:xfrm>
        </p:spPr>
        <p:txBody>
          <a:bodyPr>
            <a:normAutofit/>
          </a:bodyPr>
          <a:lstStyle/>
          <a:p>
            <a:pPr algn="ctr"/>
            <a:r>
              <a:rPr lang="en-US" dirty="0"/>
              <a:t>5) Does the cause of fire change between states</a:t>
            </a:r>
          </a:p>
        </p:txBody>
      </p:sp>
      <p:sp>
        <p:nvSpPr>
          <p:cNvPr id="8" name="Content Placeholder 7">
            <a:extLst>
              <a:ext uri="{FF2B5EF4-FFF2-40B4-BE49-F238E27FC236}">
                <a16:creationId xmlns:a16="http://schemas.microsoft.com/office/drawing/2014/main" id="{00D57224-2B10-BB44-A5E0-58D787AC9CCA}"/>
              </a:ext>
            </a:extLst>
          </p:cNvPr>
          <p:cNvSpPr>
            <a:spLocks noGrp="1"/>
          </p:cNvSpPr>
          <p:nvPr>
            <p:ph idx="1"/>
          </p:nvPr>
        </p:nvSpPr>
        <p:spPr>
          <a:xfrm>
            <a:off x="7327616" y="2005253"/>
            <a:ext cx="4189252" cy="3918098"/>
          </a:xfrm>
        </p:spPr>
        <p:txBody>
          <a:bodyPr>
            <a:normAutofit/>
          </a:bodyPr>
          <a:lstStyle/>
          <a:p>
            <a:r>
              <a:rPr lang="en-GB" dirty="0"/>
              <a:t>Interestingly there is large proportion of fires in Florida that are caused by Railroads, which is strange considering nearly all trains are now electric or diesel</a:t>
            </a:r>
          </a:p>
          <a:p>
            <a:r>
              <a:rPr lang="en-GB" dirty="0"/>
              <a:t>This warrants some more investigation.</a:t>
            </a:r>
          </a:p>
        </p:txBody>
      </p:sp>
      <p:pic>
        <p:nvPicPr>
          <p:cNvPr id="4" name="Picture 3" descr="Map&#10;&#10;Description automatically generated">
            <a:extLst>
              <a:ext uri="{FF2B5EF4-FFF2-40B4-BE49-F238E27FC236}">
                <a16:creationId xmlns:a16="http://schemas.microsoft.com/office/drawing/2014/main" id="{1E8D0A8D-3FBA-6E44-9904-A1B2A98BC964}"/>
              </a:ext>
            </a:extLst>
          </p:cNvPr>
          <p:cNvPicPr>
            <a:picLocks noChangeAspect="1"/>
          </p:cNvPicPr>
          <p:nvPr/>
        </p:nvPicPr>
        <p:blipFill>
          <a:blip r:embed="rId2"/>
          <a:stretch>
            <a:fillRect/>
          </a:stretch>
        </p:blipFill>
        <p:spPr>
          <a:xfrm>
            <a:off x="0" y="1600200"/>
            <a:ext cx="7327616" cy="4663028"/>
          </a:xfrm>
          <a:prstGeom prst="rect">
            <a:avLst/>
          </a:prstGeom>
        </p:spPr>
      </p:pic>
    </p:spTree>
    <p:extLst>
      <p:ext uri="{BB962C8B-B14F-4D97-AF65-F5344CB8AC3E}">
        <p14:creationId xmlns:p14="http://schemas.microsoft.com/office/powerpoint/2010/main" val="30984146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B8801-764D-934D-B8FD-F8B63408D868}"/>
              </a:ext>
            </a:extLst>
          </p:cNvPr>
          <p:cNvSpPr>
            <a:spLocks noGrp="1"/>
          </p:cNvSpPr>
          <p:nvPr>
            <p:ph type="title"/>
          </p:nvPr>
        </p:nvSpPr>
        <p:spPr>
          <a:xfrm>
            <a:off x="1352550" y="0"/>
            <a:ext cx="9486900" cy="1371600"/>
          </a:xfrm>
        </p:spPr>
        <p:txBody>
          <a:bodyPr>
            <a:normAutofit/>
          </a:bodyPr>
          <a:lstStyle/>
          <a:p>
            <a:pPr algn="ctr"/>
            <a:r>
              <a:rPr lang="en-US" dirty="0"/>
              <a:t>5) Does the cause of fire change between states</a:t>
            </a:r>
          </a:p>
        </p:txBody>
      </p:sp>
      <p:sp>
        <p:nvSpPr>
          <p:cNvPr id="8" name="Content Placeholder 7">
            <a:extLst>
              <a:ext uri="{FF2B5EF4-FFF2-40B4-BE49-F238E27FC236}">
                <a16:creationId xmlns:a16="http://schemas.microsoft.com/office/drawing/2014/main" id="{00D57224-2B10-BB44-A5E0-58D787AC9CCA}"/>
              </a:ext>
            </a:extLst>
          </p:cNvPr>
          <p:cNvSpPr>
            <a:spLocks noGrp="1"/>
          </p:cNvSpPr>
          <p:nvPr>
            <p:ph idx="1"/>
          </p:nvPr>
        </p:nvSpPr>
        <p:spPr>
          <a:xfrm>
            <a:off x="7327616" y="2005252"/>
            <a:ext cx="4189252" cy="4441267"/>
          </a:xfrm>
        </p:spPr>
        <p:txBody>
          <a:bodyPr>
            <a:normAutofit/>
          </a:bodyPr>
          <a:lstStyle/>
          <a:p>
            <a:r>
              <a:rPr lang="en-GB" dirty="0"/>
              <a:t>This is all of the railroad fires in Florida in 1992 from given </a:t>
            </a:r>
            <a:r>
              <a:rPr lang="en-GB" dirty="0" err="1"/>
              <a:t>lat</a:t>
            </a:r>
            <a:r>
              <a:rPr lang="en-GB" dirty="0"/>
              <a:t>/long coordinates.</a:t>
            </a:r>
          </a:p>
          <a:p>
            <a:r>
              <a:rPr lang="en-GB" dirty="0"/>
              <a:t>There are far more fires that I would have expected</a:t>
            </a:r>
          </a:p>
          <a:p>
            <a:r>
              <a:rPr lang="en-GB" dirty="0"/>
              <a:t>Several fires are in places where there are no railroads nearby, like Key West at the bottom of the map.</a:t>
            </a:r>
          </a:p>
        </p:txBody>
      </p:sp>
      <p:pic>
        <p:nvPicPr>
          <p:cNvPr id="5" name="Picture 4" descr="Map&#10;&#10;Description automatically generated">
            <a:extLst>
              <a:ext uri="{FF2B5EF4-FFF2-40B4-BE49-F238E27FC236}">
                <a16:creationId xmlns:a16="http://schemas.microsoft.com/office/drawing/2014/main" id="{DEB62FAD-D71B-7343-B7B2-F045E1A78230}"/>
              </a:ext>
            </a:extLst>
          </p:cNvPr>
          <p:cNvPicPr>
            <a:picLocks noChangeAspect="1"/>
          </p:cNvPicPr>
          <p:nvPr/>
        </p:nvPicPr>
        <p:blipFill>
          <a:blip r:embed="rId2"/>
          <a:stretch>
            <a:fillRect/>
          </a:stretch>
        </p:blipFill>
        <p:spPr>
          <a:xfrm>
            <a:off x="13021" y="1678491"/>
            <a:ext cx="7314595" cy="4571622"/>
          </a:xfrm>
          <a:prstGeom prst="rect">
            <a:avLst/>
          </a:prstGeom>
        </p:spPr>
      </p:pic>
    </p:spTree>
    <p:extLst>
      <p:ext uri="{BB962C8B-B14F-4D97-AF65-F5344CB8AC3E}">
        <p14:creationId xmlns:p14="http://schemas.microsoft.com/office/powerpoint/2010/main" val="37101033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B8801-764D-934D-B8FD-F8B63408D868}"/>
              </a:ext>
            </a:extLst>
          </p:cNvPr>
          <p:cNvSpPr>
            <a:spLocks noGrp="1"/>
          </p:cNvSpPr>
          <p:nvPr>
            <p:ph type="title"/>
          </p:nvPr>
        </p:nvSpPr>
        <p:spPr>
          <a:xfrm>
            <a:off x="1352550" y="0"/>
            <a:ext cx="9486900" cy="1371600"/>
          </a:xfrm>
        </p:spPr>
        <p:txBody>
          <a:bodyPr>
            <a:normAutofit fontScale="90000"/>
          </a:bodyPr>
          <a:lstStyle/>
          <a:p>
            <a:pPr algn="ctr"/>
            <a:r>
              <a:rPr lang="en-US" dirty="0"/>
              <a:t>1) Which States have the highest likelihood of a wildfire occurring</a:t>
            </a:r>
          </a:p>
        </p:txBody>
      </p:sp>
      <p:sp>
        <p:nvSpPr>
          <p:cNvPr id="8" name="Content Placeholder 7">
            <a:extLst>
              <a:ext uri="{FF2B5EF4-FFF2-40B4-BE49-F238E27FC236}">
                <a16:creationId xmlns:a16="http://schemas.microsoft.com/office/drawing/2014/main" id="{00D57224-2B10-BB44-A5E0-58D787AC9CCA}"/>
              </a:ext>
            </a:extLst>
          </p:cNvPr>
          <p:cNvSpPr>
            <a:spLocks noGrp="1"/>
          </p:cNvSpPr>
          <p:nvPr>
            <p:ph idx="1"/>
          </p:nvPr>
        </p:nvSpPr>
        <p:spPr>
          <a:xfrm>
            <a:off x="7327616" y="2005253"/>
            <a:ext cx="4189252" cy="3918098"/>
          </a:xfrm>
        </p:spPr>
        <p:txBody>
          <a:bodyPr>
            <a:normAutofit fontScale="92500" lnSpcReduction="10000"/>
          </a:bodyPr>
          <a:lstStyle/>
          <a:p>
            <a:r>
              <a:rPr lang="en-GB" dirty="0"/>
              <a:t>Top 3 States with the most total number of fires are:</a:t>
            </a:r>
          </a:p>
          <a:p>
            <a:pPr lvl="1"/>
            <a:r>
              <a:rPr lang="en-GB" dirty="0"/>
              <a:t>California</a:t>
            </a:r>
          </a:p>
          <a:p>
            <a:pPr lvl="1"/>
            <a:r>
              <a:rPr lang="en-GB" dirty="0"/>
              <a:t>Georgia</a:t>
            </a:r>
          </a:p>
          <a:p>
            <a:pPr lvl="1"/>
            <a:r>
              <a:rPr lang="en-GB" dirty="0"/>
              <a:t>Texas</a:t>
            </a:r>
          </a:p>
          <a:p>
            <a:r>
              <a:rPr lang="en-GB" dirty="0"/>
              <a:t>However Georgia is only an average sized state but has a lot of fire</a:t>
            </a:r>
          </a:p>
          <a:p>
            <a:r>
              <a:rPr lang="en-GB" dirty="0"/>
              <a:t>Therefore we shall normalise state size, but calculating number of fires per square mile.</a:t>
            </a:r>
          </a:p>
        </p:txBody>
      </p:sp>
      <p:pic>
        <p:nvPicPr>
          <p:cNvPr id="11" name="Picture 10">
            <a:extLst>
              <a:ext uri="{FF2B5EF4-FFF2-40B4-BE49-F238E27FC236}">
                <a16:creationId xmlns:a16="http://schemas.microsoft.com/office/drawing/2014/main" id="{64D6B162-5733-E44D-976B-E0AC240A3532}"/>
              </a:ext>
            </a:extLst>
          </p:cNvPr>
          <p:cNvPicPr>
            <a:picLocks noChangeAspect="1"/>
          </p:cNvPicPr>
          <p:nvPr/>
        </p:nvPicPr>
        <p:blipFill>
          <a:blip r:embed="rId2"/>
          <a:stretch>
            <a:fillRect/>
          </a:stretch>
        </p:blipFill>
        <p:spPr>
          <a:xfrm>
            <a:off x="583224" y="1876343"/>
            <a:ext cx="6330714" cy="4086299"/>
          </a:xfrm>
          <a:prstGeom prst="rect">
            <a:avLst/>
          </a:prstGeom>
        </p:spPr>
      </p:pic>
    </p:spTree>
    <p:extLst>
      <p:ext uri="{BB962C8B-B14F-4D97-AF65-F5344CB8AC3E}">
        <p14:creationId xmlns:p14="http://schemas.microsoft.com/office/powerpoint/2010/main" val="11076145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B8801-764D-934D-B8FD-F8B63408D868}"/>
              </a:ext>
            </a:extLst>
          </p:cNvPr>
          <p:cNvSpPr>
            <a:spLocks noGrp="1"/>
          </p:cNvSpPr>
          <p:nvPr>
            <p:ph type="title"/>
          </p:nvPr>
        </p:nvSpPr>
        <p:spPr>
          <a:xfrm>
            <a:off x="1352550" y="0"/>
            <a:ext cx="9486900" cy="1371600"/>
          </a:xfrm>
        </p:spPr>
        <p:txBody>
          <a:bodyPr>
            <a:normAutofit/>
          </a:bodyPr>
          <a:lstStyle/>
          <a:p>
            <a:pPr algn="ctr"/>
            <a:r>
              <a:rPr lang="en-US" dirty="0"/>
              <a:t>5) Does the cause of fire change between states</a:t>
            </a:r>
          </a:p>
        </p:txBody>
      </p:sp>
      <p:sp>
        <p:nvSpPr>
          <p:cNvPr id="8" name="Content Placeholder 7">
            <a:extLst>
              <a:ext uri="{FF2B5EF4-FFF2-40B4-BE49-F238E27FC236}">
                <a16:creationId xmlns:a16="http://schemas.microsoft.com/office/drawing/2014/main" id="{00D57224-2B10-BB44-A5E0-58D787AC9CCA}"/>
              </a:ext>
            </a:extLst>
          </p:cNvPr>
          <p:cNvSpPr>
            <a:spLocks noGrp="1"/>
          </p:cNvSpPr>
          <p:nvPr>
            <p:ph idx="1"/>
          </p:nvPr>
        </p:nvSpPr>
        <p:spPr>
          <a:xfrm>
            <a:off x="7327616" y="2005253"/>
            <a:ext cx="4189252" cy="3918098"/>
          </a:xfrm>
        </p:spPr>
        <p:txBody>
          <a:bodyPr>
            <a:normAutofit/>
          </a:bodyPr>
          <a:lstStyle/>
          <a:p>
            <a:r>
              <a:rPr lang="en-GB" dirty="0"/>
              <a:t>As you can see here the railroad is in the far right side of the map going through the town of </a:t>
            </a:r>
            <a:r>
              <a:rPr lang="en-GB" dirty="0" err="1"/>
              <a:t>Maines</a:t>
            </a:r>
            <a:r>
              <a:rPr lang="en-GB" dirty="0"/>
              <a:t> City.</a:t>
            </a:r>
          </a:p>
          <a:p>
            <a:r>
              <a:rPr lang="en-GB" dirty="0"/>
              <a:t>Yet the origin of fires attributable to railroads are shown a long distance from the tracks, including in swamp land.</a:t>
            </a:r>
          </a:p>
        </p:txBody>
      </p:sp>
      <p:pic>
        <p:nvPicPr>
          <p:cNvPr id="9" name="Picture 8" descr="Map&#10;&#10;Description automatically generated">
            <a:extLst>
              <a:ext uri="{FF2B5EF4-FFF2-40B4-BE49-F238E27FC236}">
                <a16:creationId xmlns:a16="http://schemas.microsoft.com/office/drawing/2014/main" id="{845678F6-C30B-AA4B-9171-73CF965E4022}"/>
              </a:ext>
            </a:extLst>
          </p:cNvPr>
          <p:cNvPicPr>
            <a:picLocks noChangeAspect="1"/>
          </p:cNvPicPr>
          <p:nvPr/>
        </p:nvPicPr>
        <p:blipFill>
          <a:blip r:embed="rId2"/>
          <a:stretch>
            <a:fillRect/>
          </a:stretch>
        </p:blipFill>
        <p:spPr>
          <a:xfrm>
            <a:off x="0" y="1664208"/>
            <a:ext cx="7367011" cy="4604382"/>
          </a:xfrm>
          <a:prstGeom prst="rect">
            <a:avLst/>
          </a:prstGeom>
        </p:spPr>
      </p:pic>
    </p:spTree>
    <p:extLst>
      <p:ext uri="{BB962C8B-B14F-4D97-AF65-F5344CB8AC3E}">
        <p14:creationId xmlns:p14="http://schemas.microsoft.com/office/powerpoint/2010/main" val="4401062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B8801-764D-934D-B8FD-F8B63408D868}"/>
              </a:ext>
            </a:extLst>
          </p:cNvPr>
          <p:cNvSpPr>
            <a:spLocks noGrp="1"/>
          </p:cNvSpPr>
          <p:nvPr>
            <p:ph type="title"/>
          </p:nvPr>
        </p:nvSpPr>
        <p:spPr>
          <a:xfrm>
            <a:off x="1352550" y="0"/>
            <a:ext cx="9486900" cy="1371600"/>
          </a:xfrm>
        </p:spPr>
        <p:txBody>
          <a:bodyPr>
            <a:normAutofit/>
          </a:bodyPr>
          <a:lstStyle/>
          <a:p>
            <a:pPr algn="ctr"/>
            <a:r>
              <a:rPr lang="en-US" dirty="0"/>
              <a:t>5) Does the cause of fire change between states</a:t>
            </a:r>
          </a:p>
        </p:txBody>
      </p:sp>
      <p:sp>
        <p:nvSpPr>
          <p:cNvPr id="8" name="Content Placeholder 7">
            <a:extLst>
              <a:ext uri="{FF2B5EF4-FFF2-40B4-BE49-F238E27FC236}">
                <a16:creationId xmlns:a16="http://schemas.microsoft.com/office/drawing/2014/main" id="{00D57224-2B10-BB44-A5E0-58D787AC9CCA}"/>
              </a:ext>
            </a:extLst>
          </p:cNvPr>
          <p:cNvSpPr>
            <a:spLocks noGrp="1"/>
          </p:cNvSpPr>
          <p:nvPr>
            <p:ph idx="1"/>
          </p:nvPr>
        </p:nvSpPr>
        <p:spPr>
          <a:xfrm>
            <a:off x="7327616" y="2005253"/>
            <a:ext cx="4189252" cy="3918098"/>
          </a:xfrm>
        </p:spPr>
        <p:txBody>
          <a:bodyPr>
            <a:normAutofit/>
          </a:bodyPr>
          <a:lstStyle/>
          <a:p>
            <a:r>
              <a:rPr lang="en-GB" dirty="0"/>
              <a:t>I randomly took another year of 1998 and plotted the coordinates in the same way</a:t>
            </a:r>
          </a:p>
          <a:p>
            <a:r>
              <a:rPr lang="en-GB" dirty="0"/>
              <a:t>The same issue can be seen where fires from railroads are being shown starting miles away from any tracks.</a:t>
            </a:r>
          </a:p>
        </p:txBody>
      </p:sp>
      <p:pic>
        <p:nvPicPr>
          <p:cNvPr id="5" name="Picture 4" descr="Map&#10;&#10;Description automatically generated">
            <a:extLst>
              <a:ext uri="{FF2B5EF4-FFF2-40B4-BE49-F238E27FC236}">
                <a16:creationId xmlns:a16="http://schemas.microsoft.com/office/drawing/2014/main" id="{D3FC4D31-28A0-A34C-84FB-A3655C5268DB}"/>
              </a:ext>
            </a:extLst>
          </p:cNvPr>
          <p:cNvPicPr>
            <a:picLocks noChangeAspect="1"/>
          </p:cNvPicPr>
          <p:nvPr/>
        </p:nvPicPr>
        <p:blipFill>
          <a:blip r:embed="rId2"/>
          <a:stretch>
            <a:fillRect/>
          </a:stretch>
        </p:blipFill>
        <p:spPr>
          <a:xfrm>
            <a:off x="0" y="1664208"/>
            <a:ext cx="7359092" cy="4599432"/>
          </a:xfrm>
          <a:prstGeom prst="rect">
            <a:avLst/>
          </a:prstGeom>
        </p:spPr>
      </p:pic>
    </p:spTree>
    <p:extLst>
      <p:ext uri="{BB962C8B-B14F-4D97-AF65-F5344CB8AC3E}">
        <p14:creationId xmlns:p14="http://schemas.microsoft.com/office/powerpoint/2010/main" val="3798878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B8801-764D-934D-B8FD-F8B63408D868}"/>
              </a:ext>
            </a:extLst>
          </p:cNvPr>
          <p:cNvSpPr>
            <a:spLocks noGrp="1"/>
          </p:cNvSpPr>
          <p:nvPr>
            <p:ph type="title"/>
          </p:nvPr>
        </p:nvSpPr>
        <p:spPr>
          <a:xfrm>
            <a:off x="1352550" y="0"/>
            <a:ext cx="9486900" cy="1371600"/>
          </a:xfrm>
        </p:spPr>
        <p:txBody>
          <a:bodyPr>
            <a:normAutofit/>
          </a:bodyPr>
          <a:lstStyle/>
          <a:p>
            <a:pPr algn="ctr"/>
            <a:r>
              <a:rPr lang="en-US" dirty="0"/>
              <a:t>5) Does the cause of fire change between states</a:t>
            </a:r>
          </a:p>
        </p:txBody>
      </p:sp>
      <p:sp>
        <p:nvSpPr>
          <p:cNvPr id="8" name="Content Placeholder 7">
            <a:extLst>
              <a:ext uri="{FF2B5EF4-FFF2-40B4-BE49-F238E27FC236}">
                <a16:creationId xmlns:a16="http://schemas.microsoft.com/office/drawing/2014/main" id="{00D57224-2B10-BB44-A5E0-58D787AC9CCA}"/>
              </a:ext>
            </a:extLst>
          </p:cNvPr>
          <p:cNvSpPr>
            <a:spLocks noGrp="1"/>
          </p:cNvSpPr>
          <p:nvPr>
            <p:ph idx="1"/>
          </p:nvPr>
        </p:nvSpPr>
        <p:spPr>
          <a:xfrm>
            <a:off x="7327616" y="2005253"/>
            <a:ext cx="4189252" cy="3918098"/>
          </a:xfrm>
        </p:spPr>
        <p:txBody>
          <a:bodyPr>
            <a:normAutofit/>
          </a:bodyPr>
          <a:lstStyle/>
          <a:p>
            <a:r>
              <a:rPr lang="en-GB" dirty="0"/>
              <a:t>Picking another 2 random years of 2008 and 2015, both of these showed totally different results of very few railroad fires present</a:t>
            </a:r>
          </a:p>
          <a:p>
            <a:r>
              <a:rPr lang="en-GB" dirty="0"/>
              <a:t>The location of the fires was also sensible with all of them occurring next to railroads.</a:t>
            </a:r>
          </a:p>
        </p:txBody>
      </p:sp>
      <p:pic>
        <p:nvPicPr>
          <p:cNvPr id="7" name="Picture 6" descr="Map&#10;&#10;Description automatically generated">
            <a:extLst>
              <a:ext uri="{FF2B5EF4-FFF2-40B4-BE49-F238E27FC236}">
                <a16:creationId xmlns:a16="http://schemas.microsoft.com/office/drawing/2014/main" id="{CC759331-5D2D-8D48-A514-EC417D9C50CD}"/>
              </a:ext>
            </a:extLst>
          </p:cNvPr>
          <p:cNvPicPr>
            <a:picLocks noChangeAspect="1"/>
          </p:cNvPicPr>
          <p:nvPr/>
        </p:nvPicPr>
        <p:blipFill>
          <a:blip r:embed="rId2"/>
          <a:stretch>
            <a:fillRect/>
          </a:stretch>
        </p:blipFill>
        <p:spPr>
          <a:xfrm>
            <a:off x="0" y="1673352"/>
            <a:ext cx="7342881" cy="4552950"/>
          </a:xfrm>
          <a:prstGeom prst="rect">
            <a:avLst/>
          </a:prstGeom>
        </p:spPr>
      </p:pic>
    </p:spTree>
    <p:extLst>
      <p:ext uri="{BB962C8B-B14F-4D97-AF65-F5344CB8AC3E}">
        <p14:creationId xmlns:p14="http://schemas.microsoft.com/office/powerpoint/2010/main" val="12046053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B8801-764D-934D-B8FD-F8B63408D868}"/>
              </a:ext>
            </a:extLst>
          </p:cNvPr>
          <p:cNvSpPr>
            <a:spLocks noGrp="1"/>
          </p:cNvSpPr>
          <p:nvPr>
            <p:ph type="title"/>
          </p:nvPr>
        </p:nvSpPr>
        <p:spPr>
          <a:xfrm>
            <a:off x="1352550" y="0"/>
            <a:ext cx="9486900" cy="1371600"/>
          </a:xfrm>
        </p:spPr>
        <p:txBody>
          <a:bodyPr>
            <a:normAutofit/>
          </a:bodyPr>
          <a:lstStyle/>
          <a:p>
            <a:pPr algn="ctr"/>
            <a:r>
              <a:rPr lang="en-US" dirty="0"/>
              <a:t>5) Does the cause of fire change between states</a:t>
            </a:r>
          </a:p>
        </p:txBody>
      </p:sp>
      <p:sp>
        <p:nvSpPr>
          <p:cNvPr id="8" name="Content Placeholder 7">
            <a:extLst>
              <a:ext uri="{FF2B5EF4-FFF2-40B4-BE49-F238E27FC236}">
                <a16:creationId xmlns:a16="http://schemas.microsoft.com/office/drawing/2014/main" id="{00D57224-2B10-BB44-A5E0-58D787AC9CCA}"/>
              </a:ext>
            </a:extLst>
          </p:cNvPr>
          <p:cNvSpPr>
            <a:spLocks noGrp="1"/>
          </p:cNvSpPr>
          <p:nvPr>
            <p:ph idx="1"/>
          </p:nvPr>
        </p:nvSpPr>
        <p:spPr>
          <a:xfrm>
            <a:off x="385894" y="2005253"/>
            <a:ext cx="11130974" cy="3918098"/>
          </a:xfrm>
        </p:spPr>
        <p:txBody>
          <a:bodyPr>
            <a:normAutofit/>
          </a:bodyPr>
          <a:lstStyle/>
          <a:p>
            <a:r>
              <a:rPr lang="en-GB" dirty="0"/>
              <a:t>I am lead to believe that there is a problem with records in the 1990s in Florida</a:t>
            </a:r>
          </a:p>
          <a:p>
            <a:r>
              <a:rPr lang="en-GB" dirty="0"/>
              <a:t>I believe that there has been an error with the classification of origin of a large proportion of fires, probably at the data entry stage</a:t>
            </a:r>
          </a:p>
          <a:p>
            <a:r>
              <a:rPr lang="en-GB" dirty="0"/>
              <a:t>Therefore any further analysis using data from the State of Florida should be carefully examined before any conclusions are made.</a:t>
            </a:r>
          </a:p>
        </p:txBody>
      </p:sp>
    </p:spTree>
    <p:extLst>
      <p:ext uri="{BB962C8B-B14F-4D97-AF65-F5344CB8AC3E}">
        <p14:creationId xmlns:p14="http://schemas.microsoft.com/office/powerpoint/2010/main" val="37403799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B8801-764D-934D-B8FD-F8B63408D868}"/>
              </a:ext>
            </a:extLst>
          </p:cNvPr>
          <p:cNvSpPr>
            <a:spLocks noGrp="1"/>
          </p:cNvSpPr>
          <p:nvPr>
            <p:ph type="title"/>
          </p:nvPr>
        </p:nvSpPr>
        <p:spPr>
          <a:xfrm>
            <a:off x="1352550" y="0"/>
            <a:ext cx="9486900" cy="1371600"/>
          </a:xfrm>
        </p:spPr>
        <p:txBody>
          <a:bodyPr>
            <a:normAutofit/>
          </a:bodyPr>
          <a:lstStyle/>
          <a:p>
            <a:pPr algn="ctr"/>
            <a:r>
              <a:rPr lang="en-US" dirty="0"/>
              <a:t>6) Do the most fires occur at the same time of year country wide</a:t>
            </a:r>
          </a:p>
        </p:txBody>
      </p:sp>
      <p:sp>
        <p:nvSpPr>
          <p:cNvPr id="8" name="Content Placeholder 7">
            <a:extLst>
              <a:ext uri="{FF2B5EF4-FFF2-40B4-BE49-F238E27FC236}">
                <a16:creationId xmlns:a16="http://schemas.microsoft.com/office/drawing/2014/main" id="{00D57224-2B10-BB44-A5E0-58D787AC9CCA}"/>
              </a:ext>
            </a:extLst>
          </p:cNvPr>
          <p:cNvSpPr>
            <a:spLocks noGrp="1"/>
          </p:cNvSpPr>
          <p:nvPr>
            <p:ph idx="1"/>
          </p:nvPr>
        </p:nvSpPr>
        <p:spPr>
          <a:xfrm>
            <a:off x="7327616" y="2005252"/>
            <a:ext cx="4189252" cy="4386403"/>
          </a:xfrm>
        </p:spPr>
        <p:txBody>
          <a:bodyPr>
            <a:normAutofit fontScale="92500" lnSpcReduction="20000"/>
          </a:bodyPr>
          <a:lstStyle/>
          <a:p>
            <a:r>
              <a:rPr lang="en-GB" dirty="0"/>
              <a:t>As can be seen from the plot, there is a clear East/West split roughly though the middle of the country</a:t>
            </a:r>
          </a:p>
          <a:p>
            <a:r>
              <a:rPr lang="en-GB" dirty="0"/>
              <a:t>The east side of the US seems to have the most fires in the January – May</a:t>
            </a:r>
          </a:p>
          <a:p>
            <a:r>
              <a:rPr lang="en-GB" dirty="0"/>
              <a:t>The west side of the US has the most fires slightly later in May – August</a:t>
            </a:r>
          </a:p>
          <a:p>
            <a:r>
              <a:rPr lang="en-GB" dirty="0"/>
              <a:t>Florida is the exception due to the storms and lightning it experiences in July. </a:t>
            </a:r>
            <a:r>
              <a:rPr lang="en-GB" baseline="30000" dirty="0"/>
              <a:t>(3)</a:t>
            </a:r>
          </a:p>
        </p:txBody>
      </p:sp>
      <p:pic>
        <p:nvPicPr>
          <p:cNvPr id="5" name="Picture 4" descr="Map&#10;&#10;Description automatically generated">
            <a:extLst>
              <a:ext uri="{FF2B5EF4-FFF2-40B4-BE49-F238E27FC236}">
                <a16:creationId xmlns:a16="http://schemas.microsoft.com/office/drawing/2014/main" id="{80B4D81E-D63F-3F4F-B1CF-D34C4C29C11C}"/>
              </a:ext>
            </a:extLst>
          </p:cNvPr>
          <p:cNvPicPr>
            <a:picLocks noChangeAspect="1"/>
          </p:cNvPicPr>
          <p:nvPr/>
        </p:nvPicPr>
        <p:blipFill>
          <a:blip r:embed="rId2"/>
          <a:stretch>
            <a:fillRect/>
          </a:stretch>
        </p:blipFill>
        <p:spPr>
          <a:xfrm>
            <a:off x="0" y="1828800"/>
            <a:ext cx="7327616" cy="4663028"/>
          </a:xfrm>
          <a:prstGeom prst="rect">
            <a:avLst/>
          </a:prstGeom>
        </p:spPr>
      </p:pic>
      <p:sp>
        <p:nvSpPr>
          <p:cNvPr id="7" name="TextBox 6">
            <a:extLst>
              <a:ext uri="{FF2B5EF4-FFF2-40B4-BE49-F238E27FC236}">
                <a16:creationId xmlns:a16="http://schemas.microsoft.com/office/drawing/2014/main" id="{380C5EC2-FE86-FB4D-B064-0532A352B642}"/>
              </a:ext>
            </a:extLst>
          </p:cNvPr>
          <p:cNvSpPr txBox="1"/>
          <p:nvPr/>
        </p:nvSpPr>
        <p:spPr>
          <a:xfrm>
            <a:off x="7327616" y="6491828"/>
            <a:ext cx="3540826" cy="253916"/>
          </a:xfrm>
          <a:prstGeom prst="rect">
            <a:avLst/>
          </a:prstGeom>
          <a:noFill/>
        </p:spPr>
        <p:txBody>
          <a:bodyPr wrap="square" rtlCol="0">
            <a:spAutoFit/>
          </a:bodyPr>
          <a:lstStyle/>
          <a:p>
            <a:r>
              <a:rPr lang="en-GB" sz="1400" i="1" baseline="30000" dirty="0"/>
              <a:t>(3) </a:t>
            </a:r>
            <a:r>
              <a:rPr lang="en-GB" sz="1050" i="1" dirty="0"/>
              <a:t>https://</a:t>
            </a:r>
            <a:r>
              <a:rPr lang="en-GB" sz="1050" i="1" dirty="0" err="1"/>
              <a:t>www.weather.gov</a:t>
            </a:r>
            <a:r>
              <a:rPr lang="en-GB" sz="1050" i="1" dirty="0"/>
              <a:t>/</a:t>
            </a:r>
            <a:r>
              <a:rPr lang="en-GB" sz="1050" i="1" dirty="0" err="1"/>
              <a:t>mlb</a:t>
            </a:r>
            <a:r>
              <a:rPr lang="en-GB" sz="1050" i="1" dirty="0"/>
              <a:t>/</a:t>
            </a:r>
            <a:r>
              <a:rPr lang="en-GB" sz="1050" i="1" dirty="0" err="1"/>
              <a:t>fl_lightning_climo</a:t>
            </a:r>
            <a:endParaRPr lang="en-GB" sz="1050" i="1" dirty="0"/>
          </a:p>
        </p:txBody>
      </p:sp>
    </p:spTree>
    <p:extLst>
      <p:ext uri="{BB962C8B-B14F-4D97-AF65-F5344CB8AC3E}">
        <p14:creationId xmlns:p14="http://schemas.microsoft.com/office/powerpoint/2010/main" val="13838861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D2725-418A-8D4A-89E3-C438191C9B3D}"/>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C7BA3C66-0333-764A-808A-F329335153C9}"/>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2199278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B8801-764D-934D-B8FD-F8B63408D868}"/>
              </a:ext>
            </a:extLst>
          </p:cNvPr>
          <p:cNvSpPr>
            <a:spLocks noGrp="1"/>
          </p:cNvSpPr>
          <p:nvPr>
            <p:ph type="title"/>
          </p:nvPr>
        </p:nvSpPr>
        <p:spPr>
          <a:xfrm>
            <a:off x="1352550" y="0"/>
            <a:ext cx="9486900" cy="1371600"/>
          </a:xfrm>
        </p:spPr>
        <p:txBody>
          <a:bodyPr>
            <a:normAutofit fontScale="90000"/>
          </a:bodyPr>
          <a:lstStyle/>
          <a:p>
            <a:pPr algn="ctr"/>
            <a:r>
              <a:rPr lang="en-US" dirty="0"/>
              <a:t>1) Which States have the highest likelihood of a wildfire occurring</a:t>
            </a:r>
          </a:p>
        </p:txBody>
      </p:sp>
      <p:sp>
        <p:nvSpPr>
          <p:cNvPr id="8" name="Content Placeholder 7">
            <a:extLst>
              <a:ext uri="{FF2B5EF4-FFF2-40B4-BE49-F238E27FC236}">
                <a16:creationId xmlns:a16="http://schemas.microsoft.com/office/drawing/2014/main" id="{00D57224-2B10-BB44-A5E0-58D787AC9CCA}"/>
              </a:ext>
            </a:extLst>
          </p:cNvPr>
          <p:cNvSpPr>
            <a:spLocks noGrp="1"/>
          </p:cNvSpPr>
          <p:nvPr>
            <p:ph idx="1"/>
          </p:nvPr>
        </p:nvSpPr>
        <p:spPr>
          <a:xfrm>
            <a:off x="7690104" y="2005251"/>
            <a:ext cx="4375404" cy="4092201"/>
          </a:xfrm>
        </p:spPr>
        <p:txBody>
          <a:bodyPr>
            <a:normAutofit lnSpcReduction="10000"/>
          </a:bodyPr>
          <a:lstStyle/>
          <a:p>
            <a:r>
              <a:rPr lang="en-GB" dirty="0"/>
              <a:t>Now considering the number of fires per square mile the top 3 are:</a:t>
            </a:r>
          </a:p>
          <a:p>
            <a:pPr lvl="1"/>
            <a:r>
              <a:rPr lang="en-GB" dirty="0"/>
              <a:t>New Jersey</a:t>
            </a:r>
          </a:p>
          <a:p>
            <a:pPr lvl="1"/>
            <a:r>
              <a:rPr lang="en-GB" dirty="0"/>
              <a:t>Georgia</a:t>
            </a:r>
          </a:p>
          <a:p>
            <a:pPr lvl="1"/>
            <a:r>
              <a:rPr lang="en-GB" dirty="0"/>
              <a:t>South Carolina</a:t>
            </a:r>
          </a:p>
          <a:p>
            <a:r>
              <a:rPr lang="en-GB" dirty="0"/>
              <a:t>Texas is not in the top 10 at all and California is only just.</a:t>
            </a:r>
          </a:p>
          <a:p>
            <a:r>
              <a:rPr lang="en-GB" dirty="0"/>
              <a:t>This is a better way of seeing which States have a larger probability of a wildfire.</a:t>
            </a:r>
          </a:p>
          <a:p>
            <a:endParaRPr lang="en-GB" dirty="0"/>
          </a:p>
        </p:txBody>
      </p:sp>
      <p:pic>
        <p:nvPicPr>
          <p:cNvPr id="4" name="Picture 3">
            <a:extLst>
              <a:ext uri="{FF2B5EF4-FFF2-40B4-BE49-F238E27FC236}">
                <a16:creationId xmlns:a16="http://schemas.microsoft.com/office/drawing/2014/main" id="{6B536374-D3BF-7F4F-B16D-A5A6947224E6}"/>
              </a:ext>
            </a:extLst>
          </p:cNvPr>
          <p:cNvPicPr>
            <a:picLocks noChangeAspect="1"/>
          </p:cNvPicPr>
          <p:nvPr/>
        </p:nvPicPr>
        <p:blipFill>
          <a:blip r:embed="rId2"/>
          <a:stretch>
            <a:fillRect/>
          </a:stretch>
        </p:blipFill>
        <p:spPr>
          <a:xfrm>
            <a:off x="230443" y="2151555"/>
            <a:ext cx="7387221" cy="3623513"/>
          </a:xfrm>
          <a:prstGeom prst="rect">
            <a:avLst/>
          </a:prstGeom>
        </p:spPr>
      </p:pic>
    </p:spTree>
    <p:extLst>
      <p:ext uri="{BB962C8B-B14F-4D97-AF65-F5344CB8AC3E}">
        <p14:creationId xmlns:p14="http://schemas.microsoft.com/office/powerpoint/2010/main" val="8548314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B8801-764D-934D-B8FD-F8B63408D868}"/>
              </a:ext>
            </a:extLst>
          </p:cNvPr>
          <p:cNvSpPr>
            <a:spLocks noGrp="1"/>
          </p:cNvSpPr>
          <p:nvPr>
            <p:ph type="title"/>
          </p:nvPr>
        </p:nvSpPr>
        <p:spPr>
          <a:xfrm>
            <a:off x="1352550" y="0"/>
            <a:ext cx="9486900" cy="1371600"/>
          </a:xfrm>
        </p:spPr>
        <p:txBody>
          <a:bodyPr>
            <a:normAutofit fontScale="90000"/>
          </a:bodyPr>
          <a:lstStyle/>
          <a:p>
            <a:pPr algn="ctr"/>
            <a:r>
              <a:rPr lang="en-US" dirty="0"/>
              <a:t>1) Which States have the highest likelihood of a wildfire occurring</a:t>
            </a:r>
          </a:p>
        </p:txBody>
      </p:sp>
      <p:pic>
        <p:nvPicPr>
          <p:cNvPr id="6" name="Picture 5" descr="Map&#10;&#10;Description automatically generated">
            <a:extLst>
              <a:ext uri="{FF2B5EF4-FFF2-40B4-BE49-F238E27FC236}">
                <a16:creationId xmlns:a16="http://schemas.microsoft.com/office/drawing/2014/main" id="{91AD0292-8094-524D-BEDD-C83DFF0FDAA3}"/>
              </a:ext>
            </a:extLst>
          </p:cNvPr>
          <p:cNvPicPr>
            <a:picLocks noChangeAspect="1"/>
          </p:cNvPicPr>
          <p:nvPr/>
        </p:nvPicPr>
        <p:blipFill>
          <a:blip r:embed="rId2"/>
          <a:stretch>
            <a:fillRect/>
          </a:stretch>
        </p:blipFill>
        <p:spPr>
          <a:xfrm>
            <a:off x="0" y="1947015"/>
            <a:ext cx="6426940" cy="4089871"/>
          </a:xfrm>
          <a:prstGeom prst="rect">
            <a:avLst/>
          </a:prstGeom>
        </p:spPr>
      </p:pic>
      <p:pic>
        <p:nvPicPr>
          <p:cNvPr id="4" name="Picture 3" descr="Map&#10;&#10;Description automatically generated">
            <a:extLst>
              <a:ext uri="{FF2B5EF4-FFF2-40B4-BE49-F238E27FC236}">
                <a16:creationId xmlns:a16="http://schemas.microsoft.com/office/drawing/2014/main" id="{3F68E5BF-94DD-5C42-871C-CDD78511DB45}"/>
              </a:ext>
            </a:extLst>
          </p:cNvPr>
          <p:cNvPicPr>
            <a:picLocks noChangeAspect="1"/>
          </p:cNvPicPr>
          <p:nvPr/>
        </p:nvPicPr>
        <p:blipFill>
          <a:blip r:embed="rId3"/>
          <a:stretch>
            <a:fillRect/>
          </a:stretch>
        </p:blipFill>
        <p:spPr>
          <a:xfrm>
            <a:off x="5765060" y="1947014"/>
            <a:ext cx="6426940" cy="4089872"/>
          </a:xfrm>
          <a:prstGeom prst="rect">
            <a:avLst/>
          </a:prstGeom>
        </p:spPr>
      </p:pic>
    </p:spTree>
    <p:extLst>
      <p:ext uri="{BB962C8B-B14F-4D97-AF65-F5344CB8AC3E}">
        <p14:creationId xmlns:p14="http://schemas.microsoft.com/office/powerpoint/2010/main" val="37495027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B8801-764D-934D-B8FD-F8B63408D868}"/>
              </a:ext>
            </a:extLst>
          </p:cNvPr>
          <p:cNvSpPr>
            <a:spLocks noGrp="1"/>
          </p:cNvSpPr>
          <p:nvPr>
            <p:ph type="title"/>
          </p:nvPr>
        </p:nvSpPr>
        <p:spPr>
          <a:xfrm>
            <a:off x="1352550" y="0"/>
            <a:ext cx="9486900" cy="1371600"/>
          </a:xfrm>
        </p:spPr>
        <p:txBody>
          <a:bodyPr>
            <a:normAutofit fontScale="90000"/>
          </a:bodyPr>
          <a:lstStyle/>
          <a:p>
            <a:pPr algn="ctr"/>
            <a:r>
              <a:rPr lang="en-US" dirty="0"/>
              <a:t>2) Have occurrences of wildfires increased or decreased over the reporting period</a:t>
            </a:r>
          </a:p>
        </p:txBody>
      </p:sp>
      <p:sp>
        <p:nvSpPr>
          <p:cNvPr id="8" name="Content Placeholder 7">
            <a:extLst>
              <a:ext uri="{FF2B5EF4-FFF2-40B4-BE49-F238E27FC236}">
                <a16:creationId xmlns:a16="http://schemas.microsoft.com/office/drawing/2014/main" id="{00D57224-2B10-BB44-A5E0-58D787AC9CCA}"/>
              </a:ext>
            </a:extLst>
          </p:cNvPr>
          <p:cNvSpPr>
            <a:spLocks noGrp="1"/>
          </p:cNvSpPr>
          <p:nvPr>
            <p:ph idx="1"/>
          </p:nvPr>
        </p:nvSpPr>
        <p:spPr>
          <a:xfrm>
            <a:off x="7825528" y="2151557"/>
            <a:ext cx="4189252" cy="3918098"/>
          </a:xfrm>
        </p:spPr>
        <p:txBody>
          <a:bodyPr>
            <a:normAutofit fontScale="85000" lnSpcReduction="10000"/>
          </a:bodyPr>
          <a:lstStyle/>
          <a:p>
            <a:r>
              <a:rPr lang="en-GB" dirty="0"/>
              <a:t>From the total number of fires per year, it can be seen that there is a pattern of peaks.</a:t>
            </a:r>
          </a:p>
          <a:p>
            <a:r>
              <a:rPr lang="en-GB" dirty="0"/>
              <a:t>These seem to coincide with recorded heatwaves in North America, although this is not definite proof of the reason for the peaks. </a:t>
            </a:r>
            <a:r>
              <a:rPr lang="en-GB" baseline="30000" dirty="0"/>
              <a:t>(1)</a:t>
            </a:r>
          </a:p>
          <a:p>
            <a:r>
              <a:rPr lang="en-GB" dirty="0"/>
              <a:t>Visually looking at the plot there doesn’t seem to be any overall trend of increase or decrease in the number of fires, but I modelled the data to prove mathematically.</a:t>
            </a:r>
          </a:p>
        </p:txBody>
      </p:sp>
      <p:sp>
        <p:nvSpPr>
          <p:cNvPr id="6" name="TextBox 5">
            <a:extLst>
              <a:ext uri="{FF2B5EF4-FFF2-40B4-BE49-F238E27FC236}">
                <a16:creationId xmlns:a16="http://schemas.microsoft.com/office/drawing/2014/main" id="{E2D3D84E-A65A-7F46-BD11-CCA065EF8854}"/>
              </a:ext>
            </a:extLst>
          </p:cNvPr>
          <p:cNvSpPr txBox="1"/>
          <p:nvPr/>
        </p:nvSpPr>
        <p:spPr>
          <a:xfrm>
            <a:off x="8119143" y="6381678"/>
            <a:ext cx="3734501" cy="307777"/>
          </a:xfrm>
          <a:prstGeom prst="rect">
            <a:avLst/>
          </a:prstGeom>
          <a:noFill/>
        </p:spPr>
        <p:txBody>
          <a:bodyPr wrap="square" rtlCol="0">
            <a:spAutoFit/>
          </a:bodyPr>
          <a:lstStyle/>
          <a:p>
            <a:r>
              <a:rPr lang="en-GB" sz="1400" baseline="30000" dirty="0"/>
              <a:t>1) </a:t>
            </a:r>
            <a:r>
              <a:rPr lang="en-GB" sz="1400" i="1" dirty="0"/>
              <a:t>https://</a:t>
            </a:r>
            <a:r>
              <a:rPr lang="en-GB" sz="1400" i="1" dirty="0" err="1"/>
              <a:t>en.wikipedia.org</a:t>
            </a:r>
            <a:r>
              <a:rPr lang="en-GB" sz="1400" i="1" dirty="0"/>
              <a:t>/wiki/</a:t>
            </a:r>
            <a:r>
              <a:rPr lang="en-GB" sz="1400" i="1" dirty="0" err="1"/>
              <a:t>List_of_heat_waves</a:t>
            </a:r>
            <a:endParaRPr lang="en-GB" sz="1400" i="1" dirty="0"/>
          </a:p>
        </p:txBody>
      </p:sp>
      <p:pic>
        <p:nvPicPr>
          <p:cNvPr id="4" name="Picture 3" descr="Chart, line chart&#10;&#10;Description automatically generated">
            <a:extLst>
              <a:ext uri="{FF2B5EF4-FFF2-40B4-BE49-F238E27FC236}">
                <a16:creationId xmlns:a16="http://schemas.microsoft.com/office/drawing/2014/main" id="{40E7DB46-960E-964F-AE3B-E5D16049EAE2}"/>
              </a:ext>
            </a:extLst>
          </p:cNvPr>
          <p:cNvPicPr>
            <a:picLocks noChangeAspect="1"/>
          </p:cNvPicPr>
          <p:nvPr/>
        </p:nvPicPr>
        <p:blipFill>
          <a:blip r:embed="rId3"/>
          <a:stretch>
            <a:fillRect/>
          </a:stretch>
        </p:blipFill>
        <p:spPr>
          <a:xfrm>
            <a:off x="13982" y="1705635"/>
            <a:ext cx="7558481" cy="4809942"/>
          </a:xfrm>
          <a:prstGeom prst="rect">
            <a:avLst/>
          </a:prstGeom>
        </p:spPr>
      </p:pic>
    </p:spTree>
    <p:extLst>
      <p:ext uri="{BB962C8B-B14F-4D97-AF65-F5344CB8AC3E}">
        <p14:creationId xmlns:p14="http://schemas.microsoft.com/office/powerpoint/2010/main" val="33377928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B8801-764D-934D-B8FD-F8B63408D868}"/>
              </a:ext>
            </a:extLst>
          </p:cNvPr>
          <p:cNvSpPr>
            <a:spLocks noGrp="1"/>
          </p:cNvSpPr>
          <p:nvPr>
            <p:ph type="title"/>
          </p:nvPr>
        </p:nvSpPr>
        <p:spPr>
          <a:xfrm>
            <a:off x="1352550" y="0"/>
            <a:ext cx="9486900" cy="1371600"/>
          </a:xfrm>
        </p:spPr>
        <p:txBody>
          <a:bodyPr>
            <a:normAutofit fontScale="90000"/>
          </a:bodyPr>
          <a:lstStyle/>
          <a:p>
            <a:pPr algn="ctr"/>
            <a:r>
              <a:rPr lang="en-US" dirty="0"/>
              <a:t>2) Have occurrences of wildfires increased or decreased over the reporting period</a:t>
            </a:r>
          </a:p>
        </p:txBody>
      </p:sp>
      <p:sp>
        <p:nvSpPr>
          <p:cNvPr id="8" name="Content Placeholder 7">
            <a:extLst>
              <a:ext uri="{FF2B5EF4-FFF2-40B4-BE49-F238E27FC236}">
                <a16:creationId xmlns:a16="http://schemas.microsoft.com/office/drawing/2014/main" id="{00D57224-2B10-BB44-A5E0-58D787AC9CCA}"/>
              </a:ext>
            </a:extLst>
          </p:cNvPr>
          <p:cNvSpPr>
            <a:spLocks noGrp="1"/>
          </p:cNvSpPr>
          <p:nvPr>
            <p:ph idx="1"/>
          </p:nvPr>
        </p:nvSpPr>
        <p:spPr>
          <a:xfrm>
            <a:off x="7656800" y="2014397"/>
            <a:ext cx="4189252" cy="3918098"/>
          </a:xfrm>
        </p:spPr>
        <p:txBody>
          <a:bodyPr>
            <a:normAutofit fontScale="92500" lnSpcReduction="10000"/>
          </a:bodyPr>
          <a:lstStyle/>
          <a:p>
            <a:r>
              <a:rPr lang="en-GB" dirty="0"/>
              <a:t>In order to get a more accurate picture of any trends present I have plotted the number of fires per month, instead of year</a:t>
            </a:r>
          </a:p>
          <a:p>
            <a:r>
              <a:rPr lang="en-GB" dirty="0"/>
              <a:t>This plot clearly shows a double peak each year, which I intend to investigate later</a:t>
            </a:r>
          </a:p>
          <a:p>
            <a:r>
              <a:rPr lang="en-GB" dirty="0"/>
              <a:t>To validate how accurate the model is I kept the last 4 years separate to compare.</a:t>
            </a:r>
          </a:p>
          <a:p>
            <a:r>
              <a:rPr lang="en-GB" dirty="0"/>
              <a:t>Blue line is the SARIMA model.</a:t>
            </a:r>
          </a:p>
        </p:txBody>
      </p:sp>
      <p:pic>
        <p:nvPicPr>
          <p:cNvPr id="5" name="Picture 4">
            <a:extLst>
              <a:ext uri="{FF2B5EF4-FFF2-40B4-BE49-F238E27FC236}">
                <a16:creationId xmlns:a16="http://schemas.microsoft.com/office/drawing/2014/main" id="{DE7B129B-3B0B-3E48-A3DC-414CA3D7A23C}"/>
              </a:ext>
            </a:extLst>
          </p:cNvPr>
          <p:cNvPicPr>
            <a:picLocks noChangeAspect="1"/>
          </p:cNvPicPr>
          <p:nvPr/>
        </p:nvPicPr>
        <p:blipFill>
          <a:blip r:embed="rId2"/>
          <a:stretch>
            <a:fillRect/>
          </a:stretch>
        </p:blipFill>
        <p:spPr>
          <a:xfrm>
            <a:off x="0" y="1795025"/>
            <a:ext cx="7656800" cy="4710192"/>
          </a:xfrm>
          <a:prstGeom prst="rect">
            <a:avLst/>
          </a:prstGeom>
        </p:spPr>
      </p:pic>
    </p:spTree>
    <p:extLst>
      <p:ext uri="{BB962C8B-B14F-4D97-AF65-F5344CB8AC3E}">
        <p14:creationId xmlns:p14="http://schemas.microsoft.com/office/powerpoint/2010/main" val="31080646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B8801-764D-934D-B8FD-F8B63408D868}"/>
              </a:ext>
            </a:extLst>
          </p:cNvPr>
          <p:cNvSpPr>
            <a:spLocks noGrp="1"/>
          </p:cNvSpPr>
          <p:nvPr>
            <p:ph type="title"/>
          </p:nvPr>
        </p:nvSpPr>
        <p:spPr>
          <a:xfrm>
            <a:off x="1352550" y="0"/>
            <a:ext cx="9486900" cy="1371600"/>
          </a:xfrm>
        </p:spPr>
        <p:txBody>
          <a:bodyPr>
            <a:normAutofit fontScale="90000"/>
          </a:bodyPr>
          <a:lstStyle/>
          <a:p>
            <a:pPr algn="ctr"/>
            <a:r>
              <a:rPr lang="en-US" dirty="0"/>
              <a:t>2) Have occurrences of wildfires increased or decreased over the reporting period</a:t>
            </a:r>
          </a:p>
        </p:txBody>
      </p:sp>
      <p:sp>
        <p:nvSpPr>
          <p:cNvPr id="8" name="Content Placeholder 7">
            <a:extLst>
              <a:ext uri="{FF2B5EF4-FFF2-40B4-BE49-F238E27FC236}">
                <a16:creationId xmlns:a16="http://schemas.microsoft.com/office/drawing/2014/main" id="{00D57224-2B10-BB44-A5E0-58D787AC9CCA}"/>
              </a:ext>
            </a:extLst>
          </p:cNvPr>
          <p:cNvSpPr>
            <a:spLocks noGrp="1"/>
          </p:cNvSpPr>
          <p:nvPr>
            <p:ph idx="1"/>
          </p:nvPr>
        </p:nvSpPr>
        <p:spPr>
          <a:xfrm>
            <a:off x="7656800" y="2014397"/>
            <a:ext cx="4189252" cy="3918098"/>
          </a:xfrm>
        </p:spPr>
        <p:txBody>
          <a:bodyPr>
            <a:normAutofit fontScale="92500" lnSpcReduction="10000"/>
          </a:bodyPr>
          <a:lstStyle/>
          <a:p>
            <a:r>
              <a:rPr lang="en-GB" dirty="0"/>
              <a:t>This plot shows the accuracy of the SARIMA model, with the predicted data in red versus the actual data in black</a:t>
            </a:r>
          </a:p>
          <a:p>
            <a:r>
              <a:rPr lang="en-GB" dirty="0"/>
              <a:t>The model clearly has understood there is a double seasonal peak in wildfires each year</a:t>
            </a:r>
          </a:p>
          <a:p>
            <a:r>
              <a:rPr lang="en-GB" dirty="0"/>
              <a:t>It was also shown that there has been no statistically significant increase or decrease in wildfires over the reporting period.</a:t>
            </a:r>
          </a:p>
          <a:p>
            <a:endParaRPr lang="en-GB" dirty="0"/>
          </a:p>
        </p:txBody>
      </p:sp>
      <p:pic>
        <p:nvPicPr>
          <p:cNvPr id="4" name="Picture 3" descr="Chart, line chart&#10;&#10;Description automatically generated">
            <a:extLst>
              <a:ext uri="{FF2B5EF4-FFF2-40B4-BE49-F238E27FC236}">
                <a16:creationId xmlns:a16="http://schemas.microsoft.com/office/drawing/2014/main" id="{3C00C8D6-D0ED-3C48-8150-F38E1DBD70EE}"/>
              </a:ext>
            </a:extLst>
          </p:cNvPr>
          <p:cNvPicPr>
            <a:picLocks noChangeAspect="1"/>
          </p:cNvPicPr>
          <p:nvPr/>
        </p:nvPicPr>
        <p:blipFill>
          <a:blip r:embed="rId2"/>
          <a:stretch>
            <a:fillRect/>
          </a:stretch>
        </p:blipFill>
        <p:spPr>
          <a:xfrm>
            <a:off x="146528" y="1586861"/>
            <a:ext cx="7378984" cy="4695717"/>
          </a:xfrm>
          <a:prstGeom prst="rect">
            <a:avLst/>
          </a:prstGeom>
        </p:spPr>
      </p:pic>
    </p:spTree>
    <p:extLst>
      <p:ext uri="{BB962C8B-B14F-4D97-AF65-F5344CB8AC3E}">
        <p14:creationId xmlns:p14="http://schemas.microsoft.com/office/powerpoint/2010/main" val="3364593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B8801-764D-934D-B8FD-F8B63408D868}"/>
              </a:ext>
            </a:extLst>
          </p:cNvPr>
          <p:cNvSpPr>
            <a:spLocks noGrp="1"/>
          </p:cNvSpPr>
          <p:nvPr>
            <p:ph type="title"/>
          </p:nvPr>
        </p:nvSpPr>
        <p:spPr>
          <a:xfrm>
            <a:off x="1352550" y="0"/>
            <a:ext cx="9486900" cy="1371600"/>
          </a:xfrm>
        </p:spPr>
        <p:txBody>
          <a:bodyPr>
            <a:normAutofit/>
          </a:bodyPr>
          <a:lstStyle/>
          <a:p>
            <a:pPr algn="ctr"/>
            <a:r>
              <a:rPr lang="en-US" dirty="0"/>
              <a:t>3) What are the main causes of wildfires occurring.</a:t>
            </a:r>
          </a:p>
        </p:txBody>
      </p:sp>
      <p:sp>
        <p:nvSpPr>
          <p:cNvPr id="8" name="Content Placeholder 7">
            <a:extLst>
              <a:ext uri="{FF2B5EF4-FFF2-40B4-BE49-F238E27FC236}">
                <a16:creationId xmlns:a16="http://schemas.microsoft.com/office/drawing/2014/main" id="{00D57224-2B10-BB44-A5E0-58D787AC9CCA}"/>
              </a:ext>
            </a:extLst>
          </p:cNvPr>
          <p:cNvSpPr>
            <a:spLocks noGrp="1"/>
          </p:cNvSpPr>
          <p:nvPr>
            <p:ph idx="1"/>
          </p:nvPr>
        </p:nvSpPr>
        <p:spPr>
          <a:xfrm>
            <a:off x="7327616" y="2005253"/>
            <a:ext cx="4189252" cy="3918098"/>
          </a:xfrm>
        </p:spPr>
        <p:txBody>
          <a:bodyPr>
            <a:normAutofit/>
          </a:bodyPr>
          <a:lstStyle/>
          <a:p>
            <a:r>
              <a:rPr lang="en-GB" dirty="0"/>
              <a:t>This list shows all the causes of fires record during the 1992-2015 period</a:t>
            </a:r>
          </a:p>
          <a:p>
            <a:r>
              <a:rPr lang="en-GB" dirty="0"/>
              <a:t>Debris burning is the most common cause of fires by over 100,000.</a:t>
            </a:r>
          </a:p>
          <a:p>
            <a:r>
              <a:rPr lang="en-GB" dirty="0"/>
              <a:t>Lightning is shown to be the highest natural cause of fires.</a:t>
            </a:r>
          </a:p>
        </p:txBody>
      </p:sp>
      <p:grpSp>
        <p:nvGrpSpPr>
          <p:cNvPr id="10" name="Group 9">
            <a:extLst>
              <a:ext uri="{FF2B5EF4-FFF2-40B4-BE49-F238E27FC236}">
                <a16:creationId xmlns:a16="http://schemas.microsoft.com/office/drawing/2014/main" id="{80AE3EB3-67A1-C845-933E-8AAC1311A352}"/>
              </a:ext>
            </a:extLst>
          </p:cNvPr>
          <p:cNvGrpSpPr/>
          <p:nvPr/>
        </p:nvGrpSpPr>
        <p:grpSpPr>
          <a:xfrm>
            <a:off x="1667662" y="1589402"/>
            <a:ext cx="4343400" cy="4749800"/>
            <a:chOff x="3924300" y="1612900"/>
            <a:chExt cx="4343400" cy="4749800"/>
          </a:xfrm>
        </p:grpSpPr>
        <p:pic>
          <p:nvPicPr>
            <p:cNvPr id="7" name="Picture 6">
              <a:extLst>
                <a:ext uri="{FF2B5EF4-FFF2-40B4-BE49-F238E27FC236}">
                  <a16:creationId xmlns:a16="http://schemas.microsoft.com/office/drawing/2014/main" id="{B4959358-96CC-964C-865A-9F5CC0FCC758}"/>
                </a:ext>
              </a:extLst>
            </p:cNvPr>
            <p:cNvPicPr>
              <a:picLocks noChangeAspect="1"/>
            </p:cNvPicPr>
            <p:nvPr/>
          </p:nvPicPr>
          <p:blipFill>
            <a:blip r:embed="rId2"/>
            <a:stretch>
              <a:fillRect/>
            </a:stretch>
          </p:blipFill>
          <p:spPr>
            <a:xfrm>
              <a:off x="3924300" y="1612900"/>
              <a:ext cx="4343400" cy="3632200"/>
            </a:xfrm>
            <a:prstGeom prst="rect">
              <a:avLst/>
            </a:prstGeom>
          </p:spPr>
        </p:pic>
        <p:pic>
          <p:nvPicPr>
            <p:cNvPr id="9" name="Picture 8">
              <a:extLst>
                <a:ext uri="{FF2B5EF4-FFF2-40B4-BE49-F238E27FC236}">
                  <a16:creationId xmlns:a16="http://schemas.microsoft.com/office/drawing/2014/main" id="{AFB2571C-AC09-EF4C-8210-1185FD0537C7}"/>
                </a:ext>
              </a:extLst>
            </p:cNvPr>
            <p:cNvPicPr>
              <a:picLocks noChangeAspect="1"/>
            </p:cNvPicPr>
            <p:nvPr/>
          </p:nvPicPr>
          <p:blipFill>
            <a:blip r:embed="rId3"/>
            <a:stretch>
              <a:fillRect/>
            </a:stretch>
          </p:blipFill>
          <p:spPr>
            <a:xfrm>
              <a:off x="3924300" y="5245100"/>
              <a:ext cx="4343400" cy="1117600"/>
            </a:xfrm>
            <a:prstGeom prst="rect">
              <a:avLst/>
            </a:prstGeom>
          </p:spPr>
        </p:pic>
      </p:grpSp>
    </p:spTree>
    <p:extLst>
      <p:ext uri="{BB962C8B-B14F-4D97-AF65-F5344CB8AC3E}">
        <p14:creationId xmlns:p14="http://schemas.microsoft.com/office/powerpoint/2010/main" val="37989100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B8801-764D-934D-B8FD-F8B63408D868}"/>
              </a:ext>
            </a:extLst>
          </p:cNvPr>
          <p:cNvSpPr>
            <a:spLocks noGrp="1"/>
          </p:cNvSpPr>
          <p:nvPr>
            <p:ph type="title"/>
          </p:nvPr>
        </p:nvSpPr>
        <p:spPr>
          <a:xfrm>
            <a:off x="1352550" y="0"/>
            <a:ext cx="9486900" cy="1371600"/>
          </a:xfrm>
        </p:spPr>
        <p:txBody>
          <a:bodyPr>
            <a:normAutofit/>
          </a:bodyPr>
          <a:lstStyle/>
          <a:p>
            <a:pPr algn="ctr"/>
            <a:r>
              <a:rPr lang="en-US" dirty="0"/>
              <a:t>3) What are the main causes of wildfires occurring.</a:t>
            </a:r>
          </a:p>
        </p:txBody>
      </p:sp>
      <p:pic>
        <p:nvPicPr>
          <p:cNvPr id="4" name="Picture 3" descr="Chart, funnel chart&#10;&#10;Description automatically generated">
            <a:extLst>
              <a:ext uri="{FF2B5EF4-FFF2-40B4-BE49-F238E27FC236}">
                <a16:creationId xmlns:a16="http://schemas.microsoft.com/office/drawing/2014/main" id="{257D0FF1-A049-A648-A4BD-11C5A632F809}"/>
              </a:ext>
            </a:extLst>
          </p:cNvPr>
          <p:cNvPicPr>
            <a:picLocks noChangeAspect="1"/>
          </p:cNvPicPr>
          <p:nvPr/>
        </p:nvPicPr>
        <p:blipFill>
          <a:blip r:embed="rId2"/>
          <a:stretch>
            <a:fillRect/>
          </a:stretch>
        </p:blipFill>
        <p:spPr>
          <a:xfrm>
            <a:off x="1675002" y="1560352"/>
            <a:ext cx="8338059" cy="5306037"/>
          </a:xfrm>
          <a:prstGeom prst="rect">
            <a:avLst/>
          </a:prstGeom>
        </p:spPr>
      </p:pic>
    </p:spTree>
    <p:extLst>
      <p:ext uri="{BB962C8B-B14F-4D97-AF65-F5344CB8AC3E}">
        <p14:creationId xmlns:p14="http://schemas.microsoft.com/office/powerpoint/2010/main" val="333855225"/>
      </p:ext>
    </p:extLst>
  </p:cSld>
  <p:clrMapOvr>
    <a:masterClrMapping/>
  </p:clrMapOvr>
</p:sld>
</file>

<file path=ppt/theme/theme1.xml><?xml version="1.0" encoding="utf-8"?>
<a:theme xmlns:a="http://schemas.openxmlformats.org/drawingml/2006/main" name="ClassicFrameVTI">
  <a:themeElements>
    <a:clrScheme name="Custom 22">
      <a:dk1>
        <a:sysClr val="windowText" lastClr="000000"/>
      </a:dk1>
      <a:lt1>
        <a:sysClr val="window" lastClr="FFFFFF"/>
      </a:lt1>
      <a:dk2>
        <a:srgbClr val="293737"/>
      </a:dk2>
      <a:lt2>
        <a:srgbClr val="EEF2F0"/>
      </a:lt2>
      <a:accent1>
        <a:srgbClr val="749090"/>
      </a:accent1>
      <a:accent2>
        <a:srgbClr val="A5A5A5"/>
      </a:accent2>
      <a:accent3>
        <a:srgbClr val="91A39B"/>
      </a:accent3>
      <a:accent4>
        <a:srgbClr val="A9A698"/>
      </a:accent4>
      <a:accent5>
        <a:srgbClr val="A2A79A"/>
      </a:accent5>
      <a:accent6>
        <a:srgbClr val="897F65"/>
      </a:accent6>
      <a:hlink>
        <a:srgbClr val="92872F"/>
      </a:hlink>
      <a:folHlink>
        <a:srgbClr val="AB73A9"/>
      </a:folHlink>
    </a:clrScheme>
    <a:fontScheme name="Goudy and Gill Sans">
      <a:majorFont>
        <a:latin typeface="Goudy Old Style"/>
        <a:ea typeface=""/>
        <a:cs typeface=""/>
      </a:majorFont>
      <a:minorFont>
        <a:latin typeface="Gill Sans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lassicFrameVTI" id="{4FA2A165-EC65-4FB0-B019-8C8876A1D8E3}" vid="{9D78F1F1-8226-42FD-A1A3-975EDF6D60F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325</TotalTime>
  <Words>1423</Words>
  <Application>Microsoft Macintosh PowerPoint</Application>
  <PresentationFormat>Widescreen</PresentationFormat>
  <Paragraphs>94</Paragraphs>
  <Slides>25</Slides>
  <Notes>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25</vt:i4>
      </vt:variant>
    </vt:vector>
  </HeadingPairs>
  <TitlesOfParts>
    <vt:vector size="30" baseType="lpstr">
      <vt:lpstr>Arial</vt:lpstr>
      <vt:lpstr>Calibri</vt:lpstr>
      <vt:lpstr>Gill Sans MT</vt:lpstr>
      <vt:lpstr>Goudy Old Style</vt:lpstr>
      <vt:lpstr>ClassicFrameVTI</vt:lpstr>
      <vt:lpstr>Study of wildfires in the us  For the years 1992-2015</vt:lpstr>
      <vt:lpstr>1) Which States have the highest likelihood of a wildfire occurring</vt:lpstr>
      <vt:lpstr>1) Which States have the highest likelihood of a wildfire occurring</vt:lpstr>
      <vt:lpstr>1) Which States have the highest likelihood of a wildfire occurring</vt:lpstr>
      <vt:lpstr>2) Have occurrences of wildfires increased or decreased over the reporting period</vt:lpstr>
      <vt:lpstr>2) Have occurrences of wildfires increased or decreased over the reporting period</vt:lpstr>
      <vt:lpstr>2) Have occurrences of wildfires increased or decreased over the reporting period</vt:lpstr>
      <vt:lpstr>3) What are the main causes of wildfires occurring.</vt:lpstr>
      <vt:lpstr>3) What are the main causes of wildfires occurring.</vt:lpstr>
      <vt:lpstr>4) Have the causes of wildfires changed over the reporting period</vt:lpstr>
      <vt:lpstr>4) Have the causes of wildfires changed over the reporting period</vt:lpstr>
      <vt:lpstr>4) Have the causes of wildfires changed over the reporting period</vt:lpstr>
      <vt:lpstr>4) Have the causes of wildfires changed over the reporting period</vt:lpstr>
      <vt:lpstr>5) Does the cause of fire change between states</vt:lpstr>
      <vt:lpstr>5) Does the cause of fire change between states</vt:lpstr>
      <vt:lpstr>5) Does the cause of fire change between states</vt:lpstr>
      <vt:lpstr>5) Does the cause of fire change between states</vt:lpstr>
      <vt:lpstr>5) Does the cause of fire change between states</vt:lpstr>
      <vt:lpstr>5) Does the cause of fire change between states</vt:lpstr>
      <vt:lpstr>5) Does the cause of fire change between states</vt:lpstr>
      <vt:lpstr>5) Does the cause of fire change between states</vt:lpstr>
      <vt:lpstr>5) Does the cause of fire change between states</vt:lpstr>
      <vt:lpstr>5) Does the cause of fire change between states</vt:lpstr>
      <vt:lpstr>6) Do the most fires occur at the same time of year country wide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Study of wildfires in the us  For the years 1992-2015</dc:title>
  <dc:creator>Nick Cunnington</dc:creator>
  <cp:lastModifiedBy>Nick Cunnington</cp:lastModifiedBy>
  <cp:revision>22</cp:revision>
  <dcterms:created xsi:type="dcterms:W3CDTF">2020-09-28T09:57:16Z</dcterms:created>
  <dcterms:modified xsi:type="dcterms:W3CDTF">2020-09-28T15:22:42Z</dcterms:modified>
</cp:coreProperties>
</file>